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61" r:id="rId5"/>
    <p:sldMasterId id="2147483790" r:id="rId6"/>
    <p:sldMasterId id="2147483803" r:id="rId7"/>
    <p:sldMasterId id="2147483817" r:id="rId8"/>
    <p:sldMasterId id="2147483831" r:id="rId9"/>
    <p:sldMasterId id="2147483869" r:id="rId10"/>
    <p:sldMasterId id="2147483883" r:id="rId11"/>
    <p:sldMasterId id="2147483896" r:id="rId12"/>
    <p:sldMasterId id="2147483910" r:id="rId13"/>
    <p:sldMasterId id="2147483921" r:id="rId14"/>
    <p:sldMasterId id="2147483935" r:id="rId15"/>
  </p:sldMasterIdLst>
  <p:notesMasterIdLst>
    <p:notesMasterId r:id="rId44"/>
  </p:notesMasterIdLst>
  <p:handoutMasterIdLst>
    <p:handoutMasterId r:id="rId45"/>
  </p:handoutMasterIdLst>
  <p:sldIdLst>
    <p:sldId id="256" r:id="rId16"/>
    <p:sldId id="5047" r:id="rId17"/>
    <p:sldId id="4652" r:id="rId18"/>
    <p:sldId id="4959" r:id="rId19"/>
    <p:sldId id="4978" r:id="rId20"/>
    <p:sldId id="5296" r:id="rId21"/>
    <p:sldId id="5046" r:id="rId22"/>
    <p:sldId id="348" r:id="rId23"/>
    <p:sldId id="4979" r:id="rId24"/>
    <p:sldId id="5012" r:id="rId25"/>
    <p:sldId id="5299" r:id="rId26"/>
    <p:sldId id="5300" r:id="rId27"/>
    <p:sldId id="5302" r:id="rId28"/>
    <p:sldId id="5303" r:id="rId29"/>
    <p:sldId id="4518" r:id="rId30"/>
    <p:sldId id="4519" r:id="rId31"/>
    <p:sldId id="5402" r:id="rId32"/>
    <p:sldId id="5015" r:id="rId33"/>
    <p:sldId id="5014" r:id="rId34"/>
    <p:sldId id="4963" r:id="rId35"/>
    <p:sldId id="4980" r:id="rId36"/>
    <p:sldId id="4981" r:id="rId37"/>
    <p:sldId id="4982" r:id="rId38"/>
    <p:sldId id="4983" r:id="rId39"/>
    <p:sldId id="4984" r:id="rId40"/>
    <p:sldId id="4985" r:id="rId41"/>
    <p:sldId id="4986" r:id="rId42"/>
    <p:sldId id="4987" r:id="rId43"/>
  </p:sldIdLst>
  <p:sldSz cx="16256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2060"/>
    <a:srgbClr val="2F5496"/>
    <a:srgbClr val="E6E6E6"/>
    <a:srgbClr val="1D045C"/>
    <a:srgbClr val="5D5375"/>
    <a:srgbClr val="150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1915" autoAdjust="0"/>
  </p:normalViewPr>
  <p:slideViewPr>
    <p:cSldViewPr snapToGrid="0">
      <p:cViewPr varScale="1">
        <p:scale>
          <a:sx n="49" d="100"/>
          <a:sy n="49" d="100"/>
        </p:scale>
        <p:origin x="630" y="36"/>
      </p:cViewPr>
      <p:guideLst/>
    </p:cSldViewPr>
  </p:slideViewPr>
  <p:notesTextViewPr>
    <p:cViewPr>
      <p:scale>
        <a:sx n="3" d="2"/>
        <a:sy n="3" d="2"/>
      </p:scale>
      <p:origin x="0" y="0"/>
    </p:cViewPr>
  </p:notesTextViewPr>
  <p:notesViewPr>
    <p:cSldViewPr snapToGrid="0">
      <p:cViewPr varScale="1">
        <p:scale>
          <a:sx n="50" d="100"/>
          <a:sy n="50" d="100"/>
        </p:scale>
        <p:origin x="1976"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heme" Target="theme/theme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Products and Services</c:v>
                </c:pt>
              </c:strCache>
            </c:strRef>
          </c:tx>
          <c:dPt>
            <c:idx val="0"/>
            <c:bubble3D val="0"/>
            <c:explosion val="2"/>
            <c:spPr>
              <a:solidFill>
                <a:schemeClr val="accent5">
                  <a:lumMod val="50000"/>
                </a:schemeClr>
              </a:solidFill>
            </c:spPr>
            <c:extLst>
              <c:ext xmlns:c16="http://schemas.microsoft.com/office/drawing/2014/chart" uri="{C3380CC4-5D6E-409C-BE32-E72D297353CC}">
                <c16:uniqueId val="{00000001-39C0-471F-AAA0-A66C56966E0F}"/>
              </c:ext>
            </c:extLst>
          </c:dPt>
          <c:dPt>
            <c:idx val="1"/>
            <c:bubble3D val="0"/>
            <c:explosion val="2"/>
            <c:extLst>
              <c:ext xmlns:c16="http://schemas.microsoft.com/office/drawing/2014/chart" uri="{C3380CC4-5D6E-409C-BE32-E72D297353CC}">
                <c16:uniqueId val="{00000002-39C0-471F-AAA0-A66C56966E0F}"/>
              </c:ext>
            </c:extLst>
          </c:dPt>
          <c:dPt>
            <c:idx val="2"/>
            <c:bubble3D val="0"/>
            <c:explosion val="2"/>
            <c:spPr>
              <a:solidFill>
                <a:schemeClr val="accent6"/>
              </a:solidFill>
            </c:spPr>
            <c:extLst>
              <c:ext xmlns:c16="http://schemas.microsoft.com/office/drawing/2014/chart" uri="{C3380CC4-5D6E-409C-BE32-E72D297353CC}">
                <c16:uniqueId val="{00000004-39C0-471F-AAA0-A66C56966E0F}"/>
              </c:ext>
            </c:extLst>
          </c:dPt>
          <c:cat>
            <c:strRef>
              <c:f>Sheet1!$A$2:$A$4</c:f>
              <c:strCache>
                <c:ptCount val="3"/>
                <c:pt idx="0">
                  <c:v>PO Box Services </c:v>
                </c:pt>
                <c:pt idx="1">
                  <c:v>Permit Mailings</c:v>
                </c:pt>
                <c:pt idx="2">
                  <c:v>Address Quality</c:v>
                </c:pt>
              </c:strCache>
            </c:strRef>
          </c:cat>
          <c:val>
            <c:numRef>
              <c:f>Sheet1!$B$2:$B$4</c:f>
              <c:numCache>
                <c:formatCode>"$"#,##0.00</c:formatCode>
                <c:ptCount val="3"/>
                <c:pt idx="0">
                  <c:v>27098</c:v>
                </c:pt>
                <c:pt idx="1">
                  <c:v>16792</c:v>
                </c:pt>
                <c:pt idx="2">
                  <c:v>5980</c:v>
                </c:pt>
              </c:numCache>
            </c:numRef>
          </c:val>
          <c:extLst>
            <c:ext xmlns:c16="http://schemas.microsoft.com/office/drawing/2014/chart" uri="{C3380CC4-5D6E-409C-BE32-E72D297353CC}">
              <c16:uniqueId val="{00000005-39C0-471F-AAA0-A66C56966E0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6AF495-84CA-47D4-900F-EAE0CCABDCE7}" type="datetimeFigureOut">
              <a:rPr lang="en-US" smtClean="0"/>
              <a:t>8/19/2021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BED828-9525-4077-891E-0864E5C71892}" type="slidenum">
              <a:rPr lang="en-US" smtClean="0"/>
              <a:t>‹#›</a:t>
            </a:fld>
            <a:endParaRPr lang="en-US"/>
          </a:p>
        </p:txBody>
      </p:sp>
    </p:spTree>
    <p:extLst>
      <p:ext uri="{BB962C8B-B14F-4D97-AF65-F5344CB8AC3E}">
        <p14:creationId xmlns:p14="http://schemas.microsoft.com/office/powerpoint/2010/main" val="4094517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F6657-ABDA-42CE-8CF3-F132E8C5DD1B}" type="datetimeFigureOut">
              <a:rPr lang="en-US" smtClean="0"/>
              <a:t>8/19/2021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BC5B9-2452-4CB5-AD84-623C9F172CCA}" type="slidenum">
              <a:rPr lang="en-US" smtClean="0"/>
              <a:t>‹#›</a:t>
            </a:fld>
            <a:endParaRPr lang="en-US" dirty="0"/>
          </a:p>
        </p:txBody>
      </p:sp>
    </p:spTree>
    <p:extLst>
      <p:ext uri="{BB962C8B-B14F-4D97-AF65-F5344CB8AC3E}">
        <p14:creationId xmlns:p14="http://schemas.microsoft.com/office/powerpoint/2010/main" val="375525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2EF61-ED98-4690-A8AB-778BE69B46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772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key points related to EPS. </a:t>
            </a:r>
          </a:p>
          <a:p>
            <a:endParaRPr lang="en-US" dirty="0"/>
          </a:p>
          <a:p>
            <a:r>
              <a:rPr lang="en-US" sz="3200" dirty="0">
                <a:latin typeface="Calibri" panose="020F0502020204030204" pitchFamily="34" charset="0"/>
                <a:cs typeface="Calibri" panose="020F0502020204030204" pitchFamily="34" charset="0"/>
              </a:rPr>
              <a:t>ACH Debit accounts are the required method of funding an eVS permit through your EPS account per Pub 205 Electronic Verification System (eVS®) Business and Technical Guide. </a:t>
            </a:r>
          </a:p>
          <a:p>
            <a:pPr lvl="1"/>
            <a:r>
              <a:rPr lang="en-US" sz="2667" b="1" dirty="0">
                <a:solidFill>
                  <a:srgbClr val="FF0000"/>
                </a:solidFill>
                <a:latin typeface="Calibri" panose="020F0502020204030204" pitchFamily="34" charset="0"/>
                <a:cs typeface="Calibri" panose="020F0502020204030204" pitchFamily="34" charset="0"/>
              </a:rPr>
              <a:t>NOTE:</a:t>
            </a:r>
            <a:r>
              <a:rPr lang="en-US" sz="2667" dirty="0">
                <a:latin typeface="Calibri" panose="020F0502020204030204" pitchFamily="34" charset="0"/>
                <a:cs typeface="Calibri" panose="020F0502020204030204" pitchFamily="34" charset="0"/>
              </a:rPr>
              <a:t> Existing eVS CAPS Trust Accounts can migrate without USPS intervention over to EPS.</a:t>
            </a:r>
          </a:p>
          <a:p>
            <a:pPr marL="0" indent="0">
              <a:buNone/>
            </a:pPr>
            <a:endParaRPr lang="en-US" sz="16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Trust balances will automatically transfer to the EPS trust account upon linking of the permit. Remember, </a:t>
            </a:r>
            <a:r>
              <a:rPr lang="en-US" sz="2667" dirty="0">
                <a:latin typeface="Calibri" panose="020F0502020204030204" pitchFamily="34" charset="0"/>
                <a:cs typeface="Calibri" panose="020F0502020204030204" pitchFamily="34" charset="0"/>
              </a:rPr>
              <a:t>if a CAPS Trust account is involved, the balance will transfer only after </a:t>
            </a:r>
            <a:r>
              <a:rPr lang="en-US" sz="2667" b="1" u="sng" dirty="0">
                <a:solidFill>
                  <a:srgbClr val="FF0000"/>
                </a:solidFill>
                <a:latin typeface="Calibri" panose="020F0502020204030204" pitchFamily="34" charset="0"/>
                <a:cs typeface="Calibri" panose="020F0502020204030204" pitchFamily="34" charset="0"/>
              </a:rPr>
              <a:t>ALL</a:t>
            </a:r>
            <a:r>
              <a:rPr lang="en-US" sz="2667" dirty="0">
                <a:latin typeface="Calibri" panose="020F0502020204030204" pitchFamily="34" charset="0"/>
                <a:cs typeface="Calibri" panose="020F0502020204030204" pitchFamily="34" charset="0"/>
              </a:rPr>
              <a:t> permits and services linked to that CAPS account have been migrated to EPS.</a:t>
            </a:r>
          </a:p>
          <a:p>
            <a:pPr marL="609402" lvl="1" indent="0">
              <a:buNone/>
            </a:pPr>
            <a:endParaRPr lang="en-US" sz="1600" b="1" u="sng"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cs typeface="Calibri" panose="020F0502020204030204" pitchFamily="34" charset="0"/>
              </a:rPr>
              <a:t>ACH Debit transactions are aggregated and deducted at 6PM EST daily. This is a major difference from CAPS transactions which were aggregated at midnight daily. So, if you present a mailing at a BMEU at 7pm – that mailing will not reflect in your EPS account/business checking account until the following day after 6pm EST. </a:t>
            </a:r>
          </a:p>
          <a:p>
            <a:endParaRPr lang="en-US" sz="3200" dirty="0">
              <a:latin typeface="Calibri" panose="020F0502020204030204" pitchFamily="34" charset="0"/>
              <a:cs typeface="Calibri" panose="020F0502020204030204" pitchFamily="34" charset="0"/>
            </a:endParaRPr>
          </a:p>
          <a:p>
            <a:r>
              <a:rPr lang="en-US" sz="2667" dirty="0">
                <a:latin typeface="Calibri" panose="020F0502020204030204" pitchFamily="34" charset="0"/>
                <a:cs typeface="Calibri" panose="020F0502020204030204" pitchFamily="34" charset="0"/>
              </a:rPr>
              <a:t>When I say I aggregated, I mean customer bank statements will only show the aggregated total deduction for each day – not the individual mailings for that day. But note, that individual transactions can be found in the reports section of EPS. </a:t>
            </a:r>
          </a:p>
          <a:p>
            <a:endParaRPr lang="en-US" sz="2667"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3115EB10-CE32-4C94-854E-C6E0F82EEE00}" type="slidenum">
              <a:rPr lang="en-US">
                <a:solidFill>
                  <a:prstClr val="black"/>
                </a:solidFill>
              </a:rPr>
              <a:pPr defTabSz="931774">
                <a:defRPr/>
              </a:pPr>
              <a:t>10</a:t>
            </a:fld>
            <a:endParaRPr lang="en-US" dirty="0">
              <a:solidFill>
                <a:prstClr val="black"/>
              </a:solidFill>
            </a:endParaRPr>
          </a:p>
        </p:txBody>
      </p:sp>
    </p:spTree>
    <p:extLst>
      <p:ext uri="{BB962C8B-B14F-4D97-AF65-F5344CB8AC3E}">
        <p14:creationId xmlns:p14="http://schemas.microsoft.com/office/powerpoint/2010/main" val="152735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commonly asked question: Who can use the credit card payment method? </a:t>
            </a:r>
          </a:p>
          <a:p>
            <a:endParaRPr lang="en-US" dirty="0"/>
          </a:p>
          <a:p>
            <a:r>
              <a:rPr lang="en-US" dirty="0"/>
              <a:t>As we all know, commercial mailers cannot pay postage with a credit card which means only Commercial Postal Store customers are able to use the credit card method when setting up their EPS account. </a:t>
            </a:r>
          </a:p>
          <a:p>
            <a:endParaRPr lang="en-US" dirty="0"/>
          </a:p>
          <a:p>
            <a:r>
              <a:rPr lang="en-US" dirty="0"/>
              <a:t>Please be careful if you are self-migrating to EPS; the BCG will allow you to choose the credit card option as a payment method but when you try to link your permits you will be unsuccessful and you will have to start the migration process over with a new EPS account #. </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115EB10-CE32-4C94-854E-C6E0F82EEE0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2774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a mailer change their bank account information?</a:t>
            </a:r>
          </a:p>
          <a:p>
            <a:endParaRPr lang="en-US" dirty="0"/>
          </a:p>
          <a:p>
            <a:r>
              <a:rPr lang="en-US" dirty="0"/>
              <a:t>Let’s say your company decided to switch banks after you have already linked your account to your EPS account/permit. Mailers have the ability to attach 3 ACH banking methods to each EPS account. </a:t>
            </a:r>
          </a:p>
          <a:p>
            <a:endParaRPr lang="en-US" dirty="0"/>
          </a:p>
          <a:p>
            <a:r>
              <a:rPr lang="en-US" dirty="0"/>
              <a:t>Mailers would log into the EPS portal and update the payment method by selecting the “Add Payment Method” function and populating the new banking information. </a:t>
            </a:r>
          </a:p>
          <a:p>
            <a:endParaRPr lang="en-US" dirty="0"/>
          </a:p>
          <a:p>
            <a:r>
              <a:rPr lang="en-US" dirty="0"/>
              <a:t>Please note that customers will have to re-verify the micro-debit transactions for each new account they link. </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115EB10-CE32-4C94-854E-C6E0F82EEE0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40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slide that shows you where you would go to verify your micro-transactions to validate your EPS account. </a:t>
            </a:r>
          </a:p>
          <a:p>
            <a:endParaRPr lang="en-US" dirty="0"/>
          </a:p>
          <a:p>
            <a:r>
              <a:rPr lang="en-US" dirty="0"/>
              <a:t>Please note, micro-debit transactions are scheduled as normal debits. They would go out nightly and expected to hit a customer’s bank account within 1-2 business days. </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115EB10-CE32-4C94-854E-C6E0F82EEE0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556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to link multiple business checking accounts to your EPS account you must set one account as your “Primary Payment Method.” </a:t>
            </a:r>
          </a:p>
          <a:p>
            <a:endParaRPr lang="en-US" dirty="0"/>
          </a:p>
          <a:p>
            <a:r>
              <a:rPr lang="en-US" dirty="0"/>
              <a:t>You can change your primary payment method using the Prioritization button. Note that this will take effect at 6pm EST, meaning all transactions up until that time will be charged to your current primary payment method. It won’t be until after 6pm EST, that the new account will take on any new transactions. </a:t>
            </a:r>
          </a:p>
          <a:p>
            <a:endParaRPr lang="en-US" dirty="0"/>
          </a:p>
          <a:p>
            <a:r>
              <a:rPr lang="en-US" dirty="0"/>
              <a:t>Mailers can also designate an ACH Debit payment method as an “ACH Debit Backup” – meaning the full transaction amount would be applied to the ACH Debit Backup when there isn’t sufficient funds in the Trust account to cover the transaction. </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115EB10-CE32-4C94-854E-C6E0F82EEE0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8960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67" dirty="0">
                <a:latin typeface="Calibri" panose="020F0502020204030204" pitchFamily="34" charset="0"/>
                <a:cs typeface="Calibri" panose="020F0502020204030204" pitchFamily="34" charset="0"/>
              </a:rPr>
              <a:t>Here is an example of what the “EPS Dashboard” looks like. It provides a quick glance of all EPS accounts and real-time total spending history grouped by products and services. </a:t>
            </a:r>
          </a:p>
          <a:p>
            <a:pPr marL="0" indent="0">
              <a:buNone/>
            </a:pPr>
            <a:endParaRPr lang="en-US" sz="2667"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It shows real-time totals of “Pending ACH Debit transactions sent to the bank at the end of the day and the current Trust Balance on each active EPS Account.</a:t>
            </a:r>
          </a:p>
          <a:p>
            <a:pPr lvl="1"/>
            <a:endParaRPr lang="en-US" sz="1867"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115EB10-CE32-4C94-854E-C6E0F82EEE0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437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where those Reports are in the EPS portal. </a:t>
            </a:r>
          </a:p>
          <a:p>
            <a:endParaRPr lang="en-US" dirty="0"/>
          </a:p>
          <a:p>
            <a:r>
              <a:rPr lang="en-US" dirty="0"/>
              <a:t>The Reports tab gives access to:</a:t>
            </a:r>
          </a:p>
          <a:p>
            <a:endParaRPr lang="en-US" dirty="0"/>
          </a:p>
          <a:p>
            <a:r>
              <a:rPr lang="en-US" dirty="0"/>
              <a:t>Transaction History</a:t>
            </a:r>
          </a:p>
          <a:p>
            <a:r>
              <a:rPr lang="en-US" dirty="0"/>
              <a:t>Commercial Mailing and Shipping Activity</a:t>
            </a:r>
          </a:p>
          <a:p>
            <a:r>
              <a:rPr lang="en-US" dirty="0"/>
              <a:t>Commercial Postal Store Details </a:t>
            </a:r>
          </a:p>
          <a:p>
            <a:r>
              <a:rPr lang="en-US" dirty="0"/>
              <a:t>PO Box Services</a:t>
            </a:r>
          </a:p>
          <a:p>
            <a:r>
              <a:rPr lang="en-US" dirty="0"/>
              <a:t>ACH Debit Returns </a:t>
            </a:r>
          </a:p>
          <a:p>
            <a:r>
              <a:rPr lang="en-US" dirty="0"/>
              <a:t>User Activity Log</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115EB10-CE32-4C94-854E-C6E0F82EEE0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015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just showing what the new BCG landing page looks like. It’s been a few weeks since this update was made so you are probably already getting used to this new layout. From here you can see a snapshot (or widget if you will) of your EPS account, Mailer Scorecard and your Recent Mailings.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9C9F7-8A73-406F-8B91-6388AD5BDDDF}" type="slidenum">
              <a:rPr kumimoji="0" lang="en-US" sz="1200" b="0" i="0" u="none" strike="noStrike" kern="1200" cap="none" spc="0" normalizeH="0" baseline="0" noProof="0" smtClean="0">
                <a:ln>
                  <a:noFill/>
                </a:ln>
                <a:solidFill>
                  <a:prstClr val="black"/>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1609532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coming to the close of our presentation. Here you will see where you can find additional resources to help you migrate your accounts to EPS. </a:t>
            </a:r>
          </a:p>
          <a:p>
            <a:endParaRPr lang="en-US" dirty="0"/>
          </a:p>
          <a:p>
            <a:r>
              <a:rPr lang="en-US" dirty="0"/>
              <a:t>Your local Business Mail Entry (BME) office has extraordinary individuals who are well-versed in EPS that can assist you in your migration. </a:t>
            </a:r>
          </a:p>
          <a:p>
            <a:endParaRPr lang="en-US" dirty="0"/>
          </a:p>
          <a:p>
            <a:r>
              <a:rPr lang="en-US" dirty="0"/>
              <a:t>The Mailing &amp; Shipping Solutions Center (MSSC) is a help desk staffed with well-educated Mailing Requirements Clerks that can get you started on your EPS migration. You can email them at MSSC@usps.gov or give them a call at 1-877-672-007 – Monday through Friday from 7am-7pm Central Standard Time. </a:t>
            </a:r>
          </a:p>
          <a:p>
            <a:endParaRPr lang="en-US" dirty="0"/>
          </a:p>
          <a:p>
            <a:r>
              <a:rPr lang="en-US" dirty="0"/>
              <a:t>You can also find numerous fact sheets, user guides and supplemental information regarding EPS at PostalPro.USPS.com </a:t>
            </a:r>
          </a:p>
        </p:txBody>
      </p:sp>
      <p:sp>
        <p:nvSpPr>
          <p:cNvPr id="4" name="Slide Number Placeholder 3"/>
          <p:cNvSpPr>
            <a:spLocks noGrp="1"/>
          </p:cNvSpPr>
          <p:nvPr>
            <p:ph type="sldNum" sz="quarter" idx="10"/>
          </p:nvPr>
        </p:nvSpPr>
        <p:spPr/>
        <p:txBody>
          <a:bodyPr/>
          <a:lstStyle/>
          <a:p>
            <a:fld id="{93475A53-C106-473A-9F8C-81D51327656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7664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at this time, I would like to open it up for questions…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2EF61-ED98-4690-A8AB-778BE69B4677}" type="slidenum">
              <a:rPr kumimoji="0" lang="en-US" sz="1200" b="0" i="0" u="none" strike="noStrike" kern="1200" cap="none" spc="0" normalizeH="0" baseline="0" noProof="0" smtClean="0">
                <a:ln>
                  <a:noFill/>
                </a:ln>
                <a:solidFill>
                  <a:prstClr val="black"/>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310540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ongoing series of webinars we are offering to commercial customers on a bi-weekly basis. On today’s agenda we are going to touch upon Enterprise Payment System aka EPS. Permits and Migration. We’ll go over our supported products, products that will need USPS assistance and our unsupported products. We’ll go over Commercial Mailings on EPS and what the Account Set-Up looks like and then go over some Frequently Asked Questions. We’ll also share where customers can get additional Enterprise Payment information from. </a:t>
            </a:r>
          </a:p>
        </p:txBody>
      </p:sp>
      <p:sp>
        <p:nvSpPr>
          <p:cNvPr id="4" name="Slide Number Placeholder 3"/>
          <p:cNvSpPr>
            <a:spLocks noGrp="1"/>
          </p:cNvSpPr>
          <p:nvPr>
            <p:ph type="sldNum" sz="quarter" idx="10"/>
          </p:nvPr>
        </p:nvSpPr>
        <p:spPr/>
        <p:txBody>
          <a:bodyPr/>
          <a:lstStyle/>
          <a:p>
            <a:fld id="{4E12EF61-ED98-4690-A8AB-778BE69B467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53940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Two general routes:</a:t>
            </a:r>
          </a:p>
          <a:p>
            <a:r>
              <a:rPr lang="en-US" dirty="0"/>
              <a:t>1 - Select an Account (by clicking</a:t>
            </a:r>
            <a:r>
              <a:rPr lang="en-US" baseline="0" dirty="0"/>
              <a:t> one of</a:t>
            </a:r>
            <a:r>
              <a:rPr lang="en-US" dirty="0"/>
              <a:t> the boxes on the scree</a:t>
            </a:r>
            <a:r>
              <a:rPr lang="en-US" baseline="0" dirty="0"/>
              <a:t>n </a:t>
            </a:r>
            <a:r>
              <a:rPr lang="en-US" dirty="0"/>
              <a:t>or</a:t>
            </a:r>
            <a:r>
              <a:rPr lang="en-US" baseline="0" dirty="0"/>
              <a:t> using “EPS Accounts” dropdown on top menu bar) – this will take you to Account Summary page</a:t>
            </a:r>
          </a:p>
          <a:p>
            <a:r>
              <a:rPr lang="en-US" baseline="0" dirty="0"/>
              <a:t>2 - Select the “Reports” link from top menu bar to see a list of available reports.</a:t>
            </a:r>
            <a:endParaRPr lang="en-US" dirty="0"/>
          </a:p>
        </p:txBody>
      </p:sp>
      <p:sp>
        <p:nvSpPr>
          <p:cNvPr id="4" name="Slide Number Placeholder 3"/>
          <p:cNvSpPr>
            <a:spLocks noGrp="1"/>
          </p:cNvSpPr>
          <p:nvPr>
            <p:ph type="sldNum" sz="quarter" idx="10"/>
          </p:nvPr>
        </p:nvSpPr>
        <p:spPr/>
        <p:txBody>
          <a:bodyPr/>
          <a:lstStyle/>
          <a:p>
            <a:pPr>
              <a:defRPr/>
            </a:pPr>
            <a:fld id="{C4F84A7A-BEED-4873-B1FB-54DB813B823F}"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867596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95607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EPS Transaction Number</a:t>
            </a:r>
          </a:p>
          <a:p>
            <a:r>
              <a:rPr lang="en-US" dirty="0"/>
              <a:t>Transaction Date/Time	</a:t>
            </a:r>
          </a:p>
          <a:p>
            <a:r>
              <a:rPr lang="en-US" dirty="0"/>
              <a:t>Transaction Amount</a:t>
            </a:r>
          </a:p>
          <a:p>
            <a:r>
              <a:rPr lang="en-US" dirty="0"/>
              <a:t>Transaction Type	</a:t>
            </a:r>
          </a:p>
          <a:p>
            <a:r>
              <a:rPr lang="en-US" dirty="0"/>
              <a:t>Permit Number	</a:t>
            </a:r>
          </a:p>
          <a:p>
            <a:r>
              <a:rPr lang="en-US" dirty="0"/>
              <a:t>City/State of Permit	</a:t>
            </a:r>
          </a:p>
          <a:p>
            <a:r>
              <a:rPr lang="en-US" dirty="0"/>
              <a:t>Number of Pieces	</a:t>
            </a:r>
          </a:p>
          <a:p>
            <a:r>
              <a:rPr lang="en-US" dirty="0" err="1"/>
              <a:t>eDoc</a:t>
            </a:r>
            <a:r>
              <a:rPr lang="en-US" dirty="0"/>
              <a:t> Mailing Date	</a:t>
            </a:r>
          </a:p>
          <a:p>
            <a:r>
              <a:rPr lang="en-US" dirty="0"/>
              <a:t>Postage Statement Number	</a:t>
            </a:r>
          </a:p>
          <a:p>
            <a:r>
              <a:rPr lang="en-US" dirty="0"/>
              <a:t>EPS Account Number	</a:t>
            </a:r>
          </a:p>
          <a:p>
            <a:r>
              <a:rPr lang="en-US" dirty="0"/>
              <a:t>Job ID	</a:t>
            </a:r>
          </a:p>
          <a:p>
            <a:r>
              <a:rPr lang="en-US" dirty="0"/>
              <a:t>Customer Reference ID	</a:t>
            </a:r>
          </a:p>
          <a:p>
            <a:r>
              <a:rPr lang="en-US" dirty="0"/>
              <a:t>Permit Holder CRID	</a:t>
            </a:r>
          </a:p>
          <a:p>
            <a:r>
              <a:rPr lang="en-US" dirty="0"/>
              <a:t>ZIP of Verification	</a:t>
            </a:r>
          </a:p>
          <a:p>
            <a:r>
              <a:rPr lang="en-US" dirty="0"/>
              <a:t>Publication Number	</a:t>
            </a:r>
          </a:p>
          <a:p>
            <a:r>
              <a:rPr lang="en-US" dirty="0"/>
              <a:t>User License Code	</a:t>
            </a:r>
          </a:p>
          <a:p>
            <a:r>
              <a:rPr lang="en-US" dirty="0"/>
              <a:t>Class	</a:t>
            </a:r>
          </a:p>
          <a:p>
            <a:r>
              <a:rPr lang="en-US" dirty="0"/>
              <a:t>Number of Copies	</a:t>
            </a:r>
          </a:p>
          <a:p>
            <a:r>
              <a:rPr lang="en-US" dirty="0"/>
              <a:t>Spoilage	</a:t>
            </a:r>
          </a:p>
          <a:p>
            <a:r>
              <a:rPr lang="en-US" dirty="0"/>
              <a:t>EPS Account Nickname</a:t>
            </a:r>
          </a:p>
          <a:p>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85342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a section to see the line level detail</a:t>
            </a:r>
          </a:p>
        </p:txBody>
      </p:sp>
      <p:sp>
        <p:nvSpPr>
          <p:cNvPr id="4" name="Slide Number Placeholder 3"/>
          <p:cNvSpPr>
            <a:spLocks noGrp="1"/>
          </p:cNvSpPr>
          <p:nvPr>
            <p:ph type="sldNum" sz="quarter" idx="10"/>
          </p:nvPr>
        </p:nvSpPr>
        <p:spPr/>
        <p:txBody>
          <a:bodyPr/>
          <a:lstStyle/>
          <a:p>
            <a:pPr>
              <a:defRPr/>
            </a:pPr>
            <a:fld id="{C4F84A7A-BEED-4873-B1FB-54DB813B823F}"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217512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Report features:</a:t>
            </a:r>
          </a:p>
          <a:p>
            <a:r>
              <a:rPr lang="en-US" dirty="0"/>
              <a:t>So</a:t>
            </a:r>
            <a:r>
              <a:rPr lang="en-US" baseline="0" dirty="0"/>
              <a:t>rt by any column</a:t>
            </a:r>
          </a:p>
          <a:p>
            <a:r>
              <a:rPr lang="en-US" baseline="0" dirty="0"/>
              <a:t>Real-time search (results update after each keystroke)</a:t>
            </a:r>
          </a:p>
          <a:p>
            <a:r>
              <a:rPr lang="en-US" baseline="0" dirty="0"/>
              <a:t>Change # of records shown per page</a:t>
            </a:r>
          </a:p>
        </p:txBody>
      </p:sp>
      <p:sp>
        <p:nvSpPr>
          <p:cNvPr id="4" name="Slide Number Placeholder 3"/>
          <p:cNvSpPr>
            <a:spLocks noGrp="1"/>
          </p:cNvSpPr>
          <p:nvPr>
            <p:ph type="sldNum" sz="quarter" idx="10"/>
          </p:nvPr>
        </p:nvSpPr>
        <p:spPr/>
        <p:txBody>
          <a:bodyPr/>
          <a:lstStyle/>
          <a:p>
            <a:pPr>
              <a:defRPr/>
            </a:pPr>
            <a:fld id="{C4F84A7A-BEED-4873-B1FB-54DB813B823F}"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798090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12EF61-ED98-4690-A8AB-778BE69B467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46297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a:p>
            <a:r>
              <a:rPr lang="en-US" b="1" u="sng" dirty="0"/>
              <a:t>Report features:</a:t>
            </a:r>
          </a:p>
          <a:p>
            <a:r>
              <a:rPr lang="en-US" dirty="0"/>
              <a:t>Filter by date range (default is one month;</a:t>
            </a:r>
            <a:r>
              <a:rPr lang="en-US" baseline="0" dirty="0"/>
              <a:t> data is expected to be available for 2 years)</a:t>
            </a:r>
            <a:endParaRPr lang="en-US" dirty="0"/>
          </a:p>
          <a:p>
            <a:r>
              <a:rPr lang="en-US" dirty="0"/>
              <a:t>So</a:t>
            </a:r>
            <a:r>
              <a:rPr lang="en-US" baseline="0" dirty="0"/>
              <a:t>rt by any column</a:t>
            </a:r>
          </a:p>
          <a:p>
            <a:r>
              <a:rPr lang="en-US" baseline="0" dirty="0"/>
              <a:t>Real-time search (results update after each keystroke)</a:t>
            </a:r>
          </a:p>
          <a:p>
            <a:r>
              <a:rPr lang="en-US" baseline="0" dirty="0"/>
              <a:t>Change # of records shown per page</a:t>
            </a:r>
          </a:p>
          <a:p>
            <a:r>
              <a:rPr lang="en-US" baseline="0" dirty="0"/>
              <a:t>Download results to CSV, Excel, or PDF</a:t>
            </a:r>
            <a:endParaRPr lang="en-US" dirty="0"/>
          </a:p>
        </p:txBody>
      </p:sp>
      <p:sp>
        <p:nvSpPr>
          <p:cNvPr id="4" name="Slide Number Placeholder 3"/>
          <p:cNvSpPr>
            <a:spLocks noGrp="1"/>
          </p:cNvSpPr>
          <p:nvPr>
            <p:ph type="sldNum" sz="quarter" idx="10"/>
          </p:nvPr>
        </p:nvSpPr>
        <p:spPr/>
        <p:txBody>
          <a:bodyPr/>
          <a:lstStyle/>
          <a:p>
            <a:pPr>
              <a:defRPr/>
            </a:pPr>
            <a:fld id="{C4F84A7A-BEED-4873-B1FB-54DB813B823F}"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059851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 Id</a:t>
            </a:r>
          </a:p>
          <a:p>
            <a:r>
              <a:rPr lang="en-US" dirty="0"/>
              <a:t>Date</a:t>
            </a:r>
          </a:p>
          <a:p>
            <a:r>
              <a:rPr lang="en-US" dirty="0"/>
              <a:t>Tran Type	</a:t>
            </a:r>
          </a:p>
          <a:p>
            <a:r>
              <a:rPr lang="en-US" dirty="0"/>
              <a:t>Description	</a:t>
            </a:r>
          </a:p>
          <a:p>
            <a:r>
              <a:rPr lang="en-US" dirty="0"/>
              <a:t>Product Id	</a:t>
            </a:r>
          </a:p>
          <a:p>
            <a:r>
              <a:rPr lang="en-US" dirty="0"/>
              <a:t>Business Location	</a:t>
            </a:r>
          </a:p>
          <a:p>
            <a:r>
              <a:rPr lang="en-US" dirty="0"/>
              <a:t>EPS Account Number	</a:t>
            </a:r>
          </a:p>
          <a:p>
            <a:r>
              <a:rPr lang="en-US" dirty="0"/>
              <a:t>EPS Account Nickname	</a:t>
            </a:r>
          </a:p>
          <a:p>
            <a:r>
              <a:rPr lang="en-US" dirty="0"/>
              <a:t>Payment Method	</a:t>
            </a:r>
          </a:p>
          <a:p>
            <a:r>
              <a:rPr lang="en-US" dirty="0"/>
              <a:t>Amount	</a:t>
            </a:r>
          </a:p>
          <a:p>
            <a:r>
              <a:rPr lang="en-US" dirty="0"/>
              <a:t>Original Trans ID</a:t>
            </a:r>
          </a:p>
          <a:p>
            <a:endParaRPr lang="en-US" dirty="0"/>
          </a:p>
        </p:txBody>
      </p:sp>
      <p:sp>
        <p:nvSpPr>
          <p:cNvPr id="4" name="Slide Number Placeholder 3"/>
          <p:cNvSpPr>
            <a:spLocks noGrp="1"/>
          </p:cNvSpPr>
          <p:nvPr>
            <p:ph type="sldNum" sz="quarter" idx="10"/>
          </p:nvPr>
        </p:nvSpPr>
        <p:spPr/>
        <p:txBody>
          <a:bodyPr/>
          <a:lstStyle/>
          <a:p>
            <a:fld id="{4E12EF61-ED98-4690-A8AB-778BE69B467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00156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5EB10-CE32-4C94-854E-C6E0F82EEE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56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1BC5B9-2452-4CB5-AD84-623C9F172CCA}" type="slidenum">
              <a:rPr lang="en-US" smtClean="0"/>
              <a:t>4</a:t>
            </a:fld>
            <a:endParaRPr lang="en-US" dirty="0"/>
          </a:p>
        </p:txBody>
      </p:sp>
    </p:spTree>
    <p:extLst>
      <p:ext uri="{BB962C8B-B14F-4D97-AF65-F5344CB8AC3E}">
        <p14:creationId xmlns:p14="http://schemas.microsoft.com/office/powerpoint/2010/main" val="164283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Tx/>
              <a:buNone/>
            </a:pPr>
            <a:r>
              <a:rPr lang="en-US" sz="1000" dirty="0"/>
              <a:t>Let’s take a closer look at what EPS can do for customers by taking a look at how eligible mail products and services were managed and paid, prior to EPS.</a:t>
            </a:r>
          </a:p>
          <a:p>
            <a:pPr marL="0" indent="0">
              <a:spcAft>
                <a:spcPts val="600"/>
              </a:spcAft>
              <a:buFontTx/>
              <a:buNone/>
            </a:pPr>
            <a:endParaRPr lang="en-US" sz="1000" dirty="0"/>
          </a:p>
          <a:p>
            <a:pPr marL="0" indent="0">
              <a:spcAft>
                <a:spcPts val="600"/>
              </a:spcAft>
              <a:buFontTx/>
              <a:buNone/>
            </a:pPr>
            <a:r>
              <a:rPr lang="en-US" sz="1000" dirty="0"/>
              <a:t>On the left of this slide, represents the various payment methods used prior to EPS. As you can see, customers were required to pay for various USPS products using different methods, which is quite a lot to keep up with. </a:t>
            </a:r>
          </a:p>
          <a:p>
            <a:pPr marL="0" indent="0">
              <a:spcAft>
                <a:spcPts val="600"/>
              </a:spcAft>
              <a:buFontTx/>
              <a:buNone/>
            </a:pPr>
            <a:endParaRPr lang="en-US" sz="1000" dirty="0"/>
          </a:p>
          <a:p>
            <a:pPr marL="0" indent="0">
              <a:spcAft>
                <a:spcPts val="600"/>
              </a:spcAft>
              <a:buFontTx/>
              <a:buNone/>
            </a:pPr>
            <a:r>
              <a:rPr lang="en-US" sz="1000" dirty="0"/>
              <a:t>Now, with an Enterprise Payment Account, Mailers have a single payment account which enables them to organize and consolidate payment for multiple USPS business functions in one location. </a:t>
            </a:r>
          </a:p>
          <a:p>
            <a:pPr marL="0" indent="0">
              <a:spcAft>
                <a:spcPts val="600"/>
              </a:spcAft>
              <a:buFontTx/>
              <a:buNone/>
            </a:pPr>
            <a:endParaRPr lang="en-US" sz="1000" dirty="0"/>
          </a:p>
          <a:p>
            <a:pPr marL="0" indent="0">
              <a:spcAft>
                <a:spcPts val="600"/>
              </a:spcAft>
              <a:buFontTx/>
              <a:buNone/>
            </a:pPr>
            <a:r>
              <a:rPr lang="en-US" sz="1000" dirty="0"/>
              <a:t>In addition to one convenient place to pay, EPS offers mailers flexibility in how and where payments can be made. This payment flexibility means you can choose to electronically manage your EPS account or choose to visit a designated retail location to deposit funding into your account. </a:t>
            </a:r>
          </a:p>
        </p:txBody>
      </p:sp>
      <p:sp>
        <p:nvSpPr>
          <p:cNvPr id="4" name="Slide Number Placeholder 3"/>
          <p:cNvSpPr>
            <a:spLocks noGrp="1"/>
          </p:cNvSpPr>
          <p:nvPr>
            <p:ph type="sldNum" sz="quarter" idx="10"/>
          </p:nvPr>
        </p:nvSpPr>
        <p:spPr/>
        <p:txBody>
          <a:bodyPr/>
          <a:lstStyle/>
          <a:p>
            <a:fld id="{4E12EF61-ED98-4690-A8AB-778BE69B467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6040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6395F0-2A41-41FF-9F94-51AA32214D08}"/>
              </a:ext>
            </a:extLst>
          </p:cNvPr>
          <p:cNvSpPr>
            <a:spLocks noGrp="1"/>
          </p:cNvSpPr>
          <p:nvPr>
            <p:ph type="body" idx="1"/>
          </p:nvPr>
        </p:nvSpPr>
        <p:spPr/>
        <p:txBody>
          <a:bodyPr/>
          <a:lstStyle/>
          <a:p>
            <a:r>
              <a:rPr lang="en-US" sz="1200" dirty="0"/>
              <a:t>The USPS is currently in the process of outreaching to our CAPS customers to migrate to EPS. Customers who have 100% supported products should initiate the onboarding process. </a:t>
            </a:r>
          </a:p>
          <a:p>
            <a:endParaRPr lang="en-US" sz="1200" dirty="0"/>
          </a:p>
          <a:p>
            <a:r>
              <a:rPr lang="en-US" sz="1200" dirty="0"/>
              <a:t>To the left of this slide, we can see the supported products ready for self-migration. Priority Mail, FCM, USPS Marketing Mail letters and flats, Parcel Select, Periodicals and Premium Forwarding Service Commercial to name just a few. </a:t>
            </a:r>
          </a:p>
          <a:p>
            <a:endParaRPr lang="en-US" sz="1200" dirty="0"/>
          </a:p>
          <a:p>
            <a:r>
              <a:rPr lang="en-US" sz="1200" dirty="0"/>
              <a:t>To the right we have supported products that requires USPS Headquarters assistance. And these are: </a:t>
            </a:r>
            <a:r>
              <a:rPr lang="en-US" sz="1200" dirty="0" err="1"/>
              <a:t>iCAPS</a:t>
            </a:r>
            <a:r>
              <a:rPr lang="en-US" sz="1200" dirty="0"/>
              <a:t>, Defense Finance &amp; Accounting Service (DFAS), System for Award Management (SAM) which are government programs, and also PC Postage. </a:t>
            </a:r>
          </a:p>
          <a:p>
            <a:endParaRPr lang="en-US" sz="1200" dirty="0"/>
          </a:p>
          <a:p>
            <a:r>
              <a:rPr lang="en-US" sz="1200" dirty="0"/>
              <a:t>Express Mail Corporate Account customers will be transitioned to the National Customer Management System (NCMS) since EPS does not support this particular product. Also, EPS does not support Merchandise Return Service (MRS) and Scan Based Payment which were retired on August 28, 2020. MRS and Scan Based Payment customers were migrated to USPS Returns which is completely supported by EPS. </a:t>
            </a:r>
          </a:p>
          <a:p>
            <a:endParaRPr lang="en-US" sz="1200" dirty="0"/>
          </a:p>
          <a:p>
            <a:r>
              <a:rPr lang="en-US" sz="1200" dirty="0"/>
              <a:t>EPS can be used on the following types of permits: Permit Imprint, Postage Due, Business Reply, Periodical and Pending Periodical. </a:t>
            </a:r>
          </a:p>
          <a:p>
            <a:endParaRPr lang="en-US" sz="1200" dirty="0"/>
          </a:p>
          <a:p>
            <a:r>
              <a:rPr lang="en-US" sz="1200" dirty="0"/>
              <a:t>If you happen to fund your postal accounts through Pitney Bowes, please note you will need to reach out to your Pitney Bowes Rep for assistance with this migration to EPS. </a:t>
            </a:r>
            <a:endParaRPr lang="en-US" dirty="0"/>
          </a:p>
        </p:txBody>
      </p:sp>
    </p:spTree>
    <p:extLst>
      <p:ext uri="{BB962C8B-B14F-4D97-AF65-F5344CB8AC3E}">
        <p14:creationId xmlns:p14="http://schemas.microsoft.com/office/powerpoint/2010/main" val="180225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Customers who currently have Corporate Express Mail accounts linked to a CAPS account need to migrate to the </a:t>
            </a:r>
            <a:r>
              <a:rPr kumimoji="0" 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National Customer Management System (NCMS). Customers need to complete two steps to delink their EMCA from CAPS and then establish NCMS payment for the EMCA. </a:t>
            </a:r>
          </a:p>
          <a:p>
            <a:endParaRPr kumimoji="0" 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r>
              <a:rPr kumimoji="0" 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You would need to complete and sign PS Form 5639 and fax or mail it to USPS Stamp Fulfillment. Then you would need to email a letter to the USPS CAPS team requesting to de-link your EMCA from CAPS. The effective date for this de-linking should be 10 business days after you submit your PS Form 5639. </a:t>
            </a:r>
          </a:p>
          <a:p>
            <a:endParaRPr kumimoji="0" 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r>
              <a:rPr kumimoji="0" 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Please note that customers will not experience EMCA payment or PME service disruptions related to this migration. </a:t>
            </a:r>
          </a:p>
          <a:p>
            <a:endParaRPr kumimoji="0" 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r>
              <a:rPr kumimoji="0" 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PME charges that did not go through CAPS will be charged by NCMS once the PS Form 5639 is processed. </a:t>
            </a:r>
          </a:p>
          <a:p>
            <a:endParaRPr kumimoji="0" 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r>
              <a:rPr kumimoji="0" 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If you have any questions or concerns about this form or this process please contact 1-844-737-7826. </a:t>
            </a:r>
            <a:endParaRPr lang="en-US" dirty="0"/>
          </a:p>
        </p:txBody>
      </p:sp>
      <p:sp>
        <p:nvSpPr>
          <p:cNvPr id="4" name="Slide Number Placeholder 3"/>
          <p:cNvSpPr>
            <a:spLocks noGrp="1"/>
          </p:cNvSpPr>
          <p:nvPr>
            <p:ph type="sldNum" sz="quarter" idx="10"/>
          </p:nvPr>
        </p:nvSpPr>
        <p:spPr/>
        <p:txBody>
          <a:bodyPr/>
          <a:lstStyle/>
          <a:p>
            <a:pPr>
              <a:defRPr/>
            </a:pPr>
            <a:fld id="{1C739A67-D80A-4C15-95BF-C3D8BA00D628}" type="slidenum">
              <a:rPr lang="en-US" smtClean="0">
                <a:solidFill>
                  <a:prstClr val="black"/>
                </a:solidFill>
                <a:sym typeface="Gotham"/>
              </a:rPr>
              <a:pPr>
                <a:defRPr/>
              </a:pPr>
              <a:t>7</a:t>
            </a:fld>
            <a:endParaRPr lang="en-US" dirty="0">
              <a:solidFill>
                <a:prstClr val="black"/>
              </a:solidFill>
              <a:sym typeface="Gotham"/>
            </a:endParaRPr>
          </a:p>
        </p:txBody>
      </p:sp>
    </p:spTree>
    <p:extLst>
      <p:ext uri="{BB962C8B-B14F-4D97-AF65-F5344CB8AC3E}">
        <p14:creationId xmlns:p14="http://schemas.microsoft.com/office/powerpoint/2010/main" val="221192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800" dirty="0"/>
              <a:t>Here is just an overview of the steps a customer needs to take to set up an EPS account. </a:t>
            </a:r>
          </a:p>
          <a:p>
            <a:pPr marL="228600" indent="-228600">
              <a:buAutoNum type="arabicPeriod"/>
            </a:pPr>
            <a:endParaRPr lang="en-US" sz="800" dirty="0"/>
          </a:p>
          <a:p>
            <a:pPr marL="228600" indent="-228600">
              <a:buAutoNum type="arabicPeriod" startAt="2"/>
            </a:pPr>
            <a:r>
              <a:rPr lang="en-US" sz="800" dirty="0"/>
              <a:t>Mailers should have a list of all of their active permits that need to migrate from CAPS to EPS. This is very important especially if you are a CAPS Trust customer, because in order for your entire balance to transfer over from your CAPS Trust account to your new EPS Trust account, all permits that are tied to the CAPS Trust must be linked to the EPS trust account in order for that balance to transfer over. </a:t>
            </a:r>
          </a:p>
          <a:p>
            <a:pPr marL="228600" indent="-228600">
              <a:buAutoNum type="arabicPeriod" startAt="2"/>
            </a:pPr>
            <a:endParaRPr lang="en-US" sz="800" dirty="0"/>
          </a:p>
          <a:p>
            <a:pPr marL="228600" indent="-228600">
              <a:buAutoNum type="arabicPeriod" startAt="2"/>
            </a:pPr>
            <a:r>
              <a:rPr lang="en-US" dirty="0"/>
              <a:t>Once you have a complete list of all permits you will need to create a Business Customer Gateway (BCG) account (if you do not already have one). Make sure that you already have access to all permits and CRIDs you are looking to migrate to EPS before moving forward with the migration. Customers will need to request access to EPS under the “Other Services” tab in the BCG. Select “Get Access” on the “Enterprise Payment System” tab and you’ll see the request turn to “Pending Helpdesk.” Once the PostalOne! Help Desk grants your access to EPS you’ll be able to click into the EPS portal of the BCG. </a:t>
            </a:r>
          </a:p>
          <a:p>
            <a:pPr marL="0" indent="0">
              <a:buNone/>
            </a:pPr>
            <a:endParaRPr lang="en-US" dirty="0"/>
          </a:p>
          <a:p>
            <a:pPr marL="0" indent="0">
              <a:buNone/>
            </a:pPr>
            <a:r>
              <a:rPr lang="en-US" dirty="0"/>
              <a:t>Please note: Whoever requests access to EPS first will become the BSA (Business Service Administrator) on the account. And once the BSA is established then all other users can request access and these requests would be escalated to the BSA for approval. </a:t>
            </a:r>
          </a:p>
          <a:p>
            <a:pPr marL="0" indent="0">
              <a:buNone/>
            </a:pPr>
            <a:endParaRPr lang="en-US" dirty="0"/>
          </a:p>
          <a:p>
            <a:pPr marL="0" indent="0">
              <a:buNone/>
            </a:pPr>
            <a:r>
              <a:rPr lang="en-US" dirty="0"/>
              <a:t>4.  Once the Help Desk approves your request, you’ll be able to click into the EPS portal and create the Enterprise Payment Account. From here, customers will see the option to either put in their CAPS Pin # or just create a new account. Please note, that customers do not need to know their CAPS Pin # to open an EPS account, this is only an option to customers if they want to keep the same (or similar) account # moving forward. </a:t>
            </a:r>
          </a:p>
          <a:p>
            <a:pPr marL="228600" indent="-228600">
              <a:buAutoNum type="arabicPeriod" startAt="2"/>
            </a:pPr>
            <a:endParaRPr lang="en-US" dirty="0"/>
          </a:p>
          <a:p>
            <a:pPr marL="228600" indent="-228600">
              <a:buAutoNum type="arabicPeriod" startAt="7"/>
            </a:pPr>
            <a:r>
              <a:rPr lang="en-US" dirty="0"/>
              <a:t>Then you will select your payment option. Simply put there are two options for customers: ACH Debit and Trust. If a customer chooses the ACH Debit option, they will link their business checking account and mailings will be debited from their postal permits. If a customer chooses the Trust option, they can make deposits at a USPS Retail counter or through a Mobile deposit (via a Wells Fargo app). The trust option also offers an Electronic Funds Transfer (EFT) option, so customers can Fedwire money over to their EPS account as well. After selecting your payment method option, you will be issued a 10-digit EPS account # which you should write down. </a:t>
            </a:r>
          </a:p>
          <a:p>
            <a:pPr marL="228600" indent="-228600">
              <a:buAutoNum type="arabicPeriod" startAt="7"/>
            </a:pPr>
            <a:endParaRPr lang="en-US" dirty="0"/>
          </a:p>
          <a:p>
            <a:pPr marL="0" indent="0">
              <a:buNone/>
            </a:pPr>
            <a:r>
              <a:rPr lang="en-US" dirty="0"/>
              <a:t>Two things to note: if you are choosing the ACH Debit option please work with your bank and let them know you are looking to link your account to a USPS permit. Sometimes banks will have fraud alerts or detections which will make this migration unsuccessful without this fraud alert deactivated. You might have to give your bank our USPS Company Identifier # which you can find on the EPS fact sheet posted on PostalPro. </a:t>
            </a:r>
          </a:p>
          <a:p>
            <a:pPr marL="228600" indent="-228600">
              <a:buAutoNum type="arabicPeriod" startAt="7"/>
            </a:pPr>
            <a:endParaRPr lang="en-US" dirty="0"/>
          </a:p>
          <a:p>
            <a:pPr marL="0" indent="0">
              <a:buNone/>
            </a:pPr>
            <a:r>
              <a:rPr lang="en-US" dirty="0"/>
              <a:t>The other thing of note is, every customer that chooses the ACH Debit payment option will by default also receive an EPS Trust account as well. It will be up to the customer if they would like to activate the Trust functionality on their account by making a deposit at a USPS retail location. </a:t>
            </a:r>
          </a:p>
          <a:p>
            <a:pPr marL="228600" indent="-228600">
              <a:buAutoNum type="arabicPeriod" startAt="7"/>
            </a:pPr>
            <a:endParaRPr lang="en-US" dirty="0"/>
          </a:p>
          <a:p>
            <a:pPr marL="228600" indent="-228600">
              <a:buAutoNum type="arabicPeriod" startAt="7"/>
            </a:pPr>
            <a:r>
              <a:rPr lang="en-US" dirty="0"/>
              <a:t>Once you establish your EPA # your next step is to “activate” the EPS account. If a customer chooses the ACH Debit option they will need to monitor their business checking account for two small micro-transactions. It may take up to 24 to 48 hours for them to receive the micro debits. Once they receive those small micro-transactions (that would be under $1) they would need to validate these amounts in the EPS portal of the BCG. If they choose a EPS Trust account, they will need to “activate” their account by going to their Local Post Office (LPO) and making a small deposit into the 10-Digit EPS account (not their permit). </a:t>
            </a:r>
          </a:p>
          <a:p>
            <a:pPr marL="228600" indent="-228600">
              <a:buAutoNum type="arabicPeriod" startAt="7"/>
            </a:pPr>
            <a:endParaRPr lang="en-US" dirty="0"/>
          </a:p>
          <a:p>
            <a:pPr marL="228600" indent="-228600">
              <a:buAutoNum type="arabicPeriod" startAt="7"/>
            </a:pPr>
            <a:r>
              <a:rPr lang="en-US" dirty="0"/>
              <a:t>Once the account is activated then you will need to log back into the BCG, click into the EPS portal and then actually link the EPS account to your various permits. Once you save those linkages your EPS migration would be complete.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2EF61-ED98-4690-A8AB-778BE69B46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6043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the different stages of a commercial mailing being paid through an EPS account. </a:t>
            </a:r>
          </a:p>
          <a:p>
            <a:endParaRPr lang="en-US" dirty="0"/>
          </a:p>
          <a:p>
            <a:r>
              <a:rPr lang="en-US" dirty="0"/>
              <a:t>The customer will submit a postage statement entering the correct permit or publication number in their documentation. In the Account Number Field of their eDoc they should indicate the account # associated to the permit #. In a Mail Anywhere scenario, the EPA # will replace the national account # you used to populate. </a:t>
            </a:r>
          </a:p>
          <a:p>
            <a:endParaRPr lang="en-US" dirty="0"/>
          </a:p>
          <a:p>
            <a:r>
              <a:rPr lang="en-US" dirty="0"/>
              <a:t>Then you would present the mailing at a USPS Facility. The mailing would </a:t>
            </a:r>
            <a:r>
              <a:rPr lang="en-US"/>
              <a:t>be checked </a:t>
            </a:r>
            <a:r>
              <a:rPr lang="en-US" dirty="0"/>
              <a:t>in, processed and finalized. </a:t>
            </a:r>
          </a:p>
          <a:p>
            <a:endParaRPr lang="en-US" dirty="0"/>
          </a:p>
          <a:p>
            <a:r>
              <a:rPr lang="en-US" dirty="0"/>
              <a:t>Once USPS Acceptance Personnel finalize the mailing the payment transaction is sent to the Enterprise Payment Account (EPA). </a:t>
            </a:r>
          </a:p>
          <a:p>
            <a:endParaRPr lang="en-US" dirty="0"/>
          </a:p>
          <a:p>
            <a:r>
              <a:rPr lang="en-US" dirty="0"/>
              <a:t>If you are an EPS Trust account this payment is withdrawn immediately. But if you are an ACH Debit account, all transactions are aggregated and deducted at 6pm EST daily. </a:t>
            </a:r>
          </a:p>
          <a:p>
            <a:endParaRPr lang="en-US" dirty="0"/>
          </a:p>
          <a:p>
            <a:r>
              <a:rPr lang="en-US" dirty="0"/>
              <a:t>From there, customers have a multitude of reports they can view and pull from the BCG and EPS to keep track of all of their financial transactions with the USPS. </a:t>
            </a:r>
          </a:p>
        </p:txBody>
      </p:sp>
      <p:sp>
        <p:nvSpPr>
          <p:cNvPr id="4" name="Slide Number Placeholder 3"/>
          <p:cNvSpPr>
            <a:spLocks noGrp="1"/>
          </p:cNvSpPr>
          <p:nvPr>
            <p:ph type="sldNum" sz="quarter" idx="10"/>
          </p:nvPr>
        </p:nvSpPr>
        <p:spPr/>
        <p:txBody>
          <a:bodyPr/>
          <a:lstStyle/>
          <a:p>
            <a:fld id="{4E12EF61-ED98-4690-A8AB-778BE69B467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41890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32000" y="1496484"/>
            <a:ext cx="12192000" cy="3183467"/>
          </a:xfrm>
        </p:spPr>
        <p:txBody>
          <a:bodyPr anchor="b">
            <a:normAutofit/>
          </a:bodyPr>
          <a:lstStyle>
            <a:lvl1pPr algn="ctr">
              <a:defRPr sz="4800" b="1" i="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b="0" i="0">
                <a:latin typeface="Arial" panose="020B0604020202020204" pitchFamily="34" charset="0"/>
                <a:ea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4" name="Date Placeholder 3"/>
          <p:cNvSpPr>
            <a:spLocks noGrp="1"/>
          </p:cNvSpPr>
          <p:nvPr>
            <p:ph type="dt" sz="half" idx="10"/>
          </p:nvPr>
        </p:nvSpPr>
        <p:spPr/>
        <p:txBody>
          <a:bodyPr/>
          <a:lstStyle/>
          <a:p>
            <a:fld id="{CE904C6E-72FA-473C-89DC-1D731327308A}" type="datetime1">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5418" y="1496484"/>
            <a:ext cx="3465164" cy="2145400"/>
          </a:xfrm>
          <a:prstGeom prst="rect">
            <a:avLst/>
          </a:prstGeom>
        </p:spPr>
      </p:pic>
    </p:spTree>
    <p:extLst>
      <p:ext uri="{BB962C8B-B14F-4D97-AF65-F5344CB8AC3E}">
        <p14:creationId xmlns:p14="http://schemas.microsoft.com/office/powerpoint/2010/main" val="7744989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0B8BB-9F10-4633-A0C8-9FFAFD490BAB}" type="datetime1">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spTree>
    <p:extLst>
      <p:ext uri="{BB962C8B-B14F-4D97-AF65-F5344CB8AC3E}">
        <p14:creationId xmlns:p14="http://schemas.microsoft.com/office/powerpoint/2010/main" val="7301288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57CA9662-3C1A-4D4D-B95C-354B6D0EC741}"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08964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0917" y="1316567"/>
            <a:ext cx="822960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4882099E-1008-4991-988D-C89179AFD731}"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76272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0B8BB-9F10-4633-A0C8-9FFAFD490BAB}"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716261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1EB6E-F6E7-4592-913B-828E1C423FDA}"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535351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AB8708-D92E-4FA8-BD77-55D3C5BDD187}" type="datetime1">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1" y="-8232"/>
            <a:ext cx="16256000" cy="990131"/>
            <a:chOff x="0" y="-6174"/>
            <a:chExt cx="12192000" cy="742598"/>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9097" y="-6174"/>
              <a:ext cx="1070873" cy="74259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Tree>
    <p:extLst>
      <p:ext uri="{BB962C8B-B14F-4D97-AF65-F5344CB8AC3E}">
        <p14:creationId xmlns:p14="http://schemas.microsoft.com/office/powerpoint/2010/main" val="22398871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C88AE1-7F60-418A-AE92-8984B4E794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A53D0-90BA-4E87-B911-DF05AC0C2F71}"/>
              </a:ext>
            </a:extLst>
          </p:cNvPr>
          <p:cNvSpPr>
            <a:spLocks noGrp="1"/>
          </p:cNvSpPr>
          <p:nvPr>
            <p:ph type="dt" sz="half" idx="10"/>
          </p:nvPr>
        </p:nvSpPr>
        <p:spPr/>
        <p:txBody>
          <a:bodyPr/>
          <a:lstStyle/>
          <a:p>
            <a:fld id="{2E3D41BA-922B-4FE6-9E3B-3FD62DD1C637}" type="datetimeFigureOut">
              <a:rPr lang="en-US" smtClean="0"/>
              <a:t>8/19/2021</a:t>
            </a:fld>
            <a:endParaRPr lang="en-US" dirty="0"/>
          </a:p>
        </p:txBody>
      </p:sp>
      <p:sp>
        <p:nvSpPr>
          <p:cNvPr id="5" name="Footer Placeholder 4">
            <a:extLst>
              <a:ext uri="{FF2B5EF4-FFF2-40B4-BE49-F238E27FC236}">
                <a16:creationId xmlns:a16="http://schemas.microsoft.com/office/drawing/2014/main" id="{D6E0E815-18FD-4AF3-85F4-528E1E79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F12E85-E157-4137-9026-9853B7CE77F2}"/>
              </a:ext>
            </a:extLst>
          </p:cNvPr>
          <p:cNvSpPr>
            <a:spLocks noGrp="1"/>
          </p:cNvSpPr>
          <p:nvPr>
            <p:ph type="sldNum" sz="quarter" idx="12"/>
          </p:nvPr>
        </p:nvSpPr>
        <p:spPr>
          <a:xfrm>
            <a:off x="11680092" y="8112126"/>
            <a:ext cx="3657600" cy="486833"/>
          </a:xfrm>
        </p:spPr>
        <p:txBody>
          <a:bodyPr/>
          <a:lstStyle/>
          <a:p>
            <a:fld id="{68A0E3F1-3530-4E8D-8337-33B28A2C6A4B}" type="slidenum">
              <a:rPr lang="en-US" smtClean="0"/>
              <a:t>‹#›</a:t>
            </a:fld>
            <a:endParaRPr lang="en-US" dirty="0"/>
          </a:p>
        </p:txBody>
      </p:sp>
    </p:spTree>
    <p:extLst>
      <p:ext uri="{BB962C8B-B14F-4D97-AF65-F5344CB8AC3E}">
        <p14:creationId xmlns:p14="http://schemas.microsoft.com/office/powerpoint/2010/main" val="5711819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32000" y="1496484"/>
            <a:ext cx="12192000" cy="3183467"/>
          </a:xfrm>
        </p:spPr>
        <p:txBody>
          <a:bodyPr anchor="b">
            <a:normAutofit/>
          </a:bodyPr>
          <a:lstStyle>
            <a:lvl1pPr algn="ctr">
              <a:defRPr sz="4800" b="1" i="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b="0" i="0">
                <a:latin typeface="Arial" panose="020B0604020202020204" pitchFamily="34" charset="0"/>
                <a:ea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4" name="Date Placeholder 3"/>
          <p:cNvSpPr>
            <a:spLocks noGrp="1"/>
          </p:cNvSpPr>
          <p:nvPr>
            <p:ph type="dt" sz="half" idx="10"/>
          </p:nvPr>
        </p:nvSpPr>
        <p:spPr/>
        <p:txBody>
          <a:bodyPr/>
          <a:lstStyle/>
          <a:p>
            <a:fld id="{CE904C6E-72FA-473C-89DC-1D731327308A}" type="datetime1">
              <a:rPr lang="en-US" smtClean="0">
                <a:solidFill>
                  <a:prstClr val="white"/>
                </a:solidFill>
              </a:rPr>
              <a:pPr/>
              <a:t>8/19/2021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5418" y="1496484"/>
            <a:ext cx="3465164" cy="2145400"/>
          </a:xfrm>
          <a:prstGeom prst="rect">
            <a:avLst/>
          </a:prstGeom>
        </p:spPr>
      </p:pic>
    </p:spTree>
    <p:extLst>
      <p:ext uri="{BB962C8B-B14F-4D97-AF65-F5344CB8AC3E}">
        <p14:creationId xmlns:p14="http://schemas.microsoft.com/office/powerpoint/2010/main" val="3383396134"/>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6" name="Group 15"/>
          <p:cNvGrpSpPr/>
          <p:nvPr userDrawn="1"/>
        </p:nvGrpSpPr>
        <p:grpSpPr>
          <a:xfrm>
            <a:off x="0" y="0"/>
            <a:ext cx="16256000" cy="981899"/>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5F410EF8-E7A6-4E55-965F-145506144255}"/>
              </a:ext>
            </a:extLst>
          </p:cNvPr>
          <p:cNvGrpSpPr/>
          <p:nvPr userDrawn="1"/>
        </p:nvGrpSpPr>
        <p:grpSpPr>
          <a:xfrm>
            <a:off x="14202696" y="17032"/>
            <a:ext cx="1871409" cy="981899"/>
            <a:chOff x="1937276" y="1737536"/>
            <a:chExt cx="5111594" cy="2936512"/>
          </a:xfrm>
        </p:grpSpPr>
        <p:pic>
          <p:nvPicPr>
            <p:cNvPr id="17" name="Picture 16">
              <a:extLst>
                <a:ext uri="{FF2B5EF4-FFF2-40B4-BE49-F238E27FC236}">
                  <a16:creationId xmlns:a16="http://schemas.microsoft.com/office/drawing/2014/main" id="{1DB83C78-744A-406D-A8C6-CB25208F6B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1" name="Rectangle 20">
              <a:extLst>
                <a:ext uri="{FF2B5EF4-FFF2-40B4-BE49-F238E27FC236}">
                  <a16:creationId xmlns:a16="http://schemas.microsoft.com/office/drawing/2014/main" id="{52D98766-5E8D-4519-A54A-BFAF924F1E52}"/>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TextBox 22">
              <a:extLst>
                <a:ext uri="{FF2B5EF4-FFF2-40B4-BE49-F238E27FC236}">
                  <a16:creationId xmlns:a16="http://schemas.microsoft.com/office/drawing/2014/main" id="{5C42A247-2A01-4B5A-A43F-E571F331CBBB}"/>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8133980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B57450-2B76-400E-804E-CE8598140B6B}"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
        <p:nvSpPr>
          <p:cNvPr id="14" name="Parallelogram 13"/>
          <p:cNvSpPr/>
          <p:nvPr userDrawn="1"/>
        </p:nvSpPr>
        <p:spPr>
          <a:xfrm>
            <a:off x="-1894703" y="1515764"/>
            <a:ext cx="10593859" cy="6474939"/>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19" name="Group 18"/>
          <p:cNvGrpSpPr/>
          <p:nvPr userDrawn="1"/>
        </p:nvGrpSpPr>
        <p:grpSpPr>
          <a:xfrm>
            <a:off x="0" y="0"/>
            <a:ext cx="16256000" cy="981899"/>
            <a:chOff x="0" y="0"/>
            <a:chExt cx="12192000" cy="736424"/>
          </a:xfrm>
        </p:grpSpPr>
        <p:sp>
          <p:nvSpPr>
            <p:cNvPr id="21" name="Rectangle 20"/>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2" name="Rectangle 21"/>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Parallelogram 22"/>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527223" y="2047872"/>
            <a:ext cx="6491416"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27" name="Content Placeholder 2"/>
          <p:cNvSpPr>
            <a:spLocks noGrp="1"/>
          </p:cNvSpPr>
          <p:nvPr>
            <p:ph sz="half" idx="1"/>
          </p:nvPr>
        </p:nvSpPr>
        <p:spPr>
          <a:xfrm>
            <a:off x="527221" y="3342217"/>
            <a:ext cx="6491416" cy="4434303"/>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Parallelogram 27"/>
          <p:cNvSpPr/>
          <p:nvPr userDrawn="1"/>
        </p:nvSpPr>
        <p:spPr>
          <a:xfrm>
            <a:off x="7704340" y="1501244"/>
            <a:ext cx="10593859" cy="6474939"/>
          </a:xfrm>
          <a:prstGeom prst="parallelogram">
            <a:avLst/>
          </a:prstGeom>
          <a:solidFill>
            <a:schemeClr val="bg1">
              <a:lumMod val="95000"/>
            </a:schemeClr>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26000734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29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EC8B4-1F1D-4DBA-90FD-6D9DCD9F05FC}"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8" name="Group 17"/>
          <p:cNvGrpSpPr/>
          <p:nvPr userDrawn="1"/>
        </p:nvGrpSpPr>
        <p:grpSpPr>
          <a:xfrm>
            <a:off x="0" y="0"/>
            <a:ext cx="16256000" cy="981899"/>
            <a:chOff x="0" y="0"/>
            <a:chExt cx="12192000" cy="736424"/>
          </a:xfrm>
        </p:grpSpPr>
        <p:sp>
          <p:nvSpPr>
            <p:cNvPr id="20" name="Rectangle 19"/>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Rectangle 20"/>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2" name="Parallelogram 21"/>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33983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1EB6E-F6E7-4592-913B-828E1C423FDA}" type="datetime1">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spTree>
    <p:extLst>
      <p:ext uri="{BB962C8B-B14F-4D97-AF65-F5344CB8AC3E}">
        <p14:creationId xmlns:p14="http://schemas.microsoft.com/office/powerpoint/2010/main" val="22107437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306838-F736-4AB0-AFEB-580DD8851C89}" type="datetime1">
              <a:rPr lang="en-US" smtClean="0">
                <a:solidFill>
                  <a:prstClr val="black"/>
                </a:solidFill>
              </a:rPr>
              <a:pPr/>
              <a:t>8/19/2021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1" name="Group 10"/>
          <p:cNvGrpSpPr/>
          <p:nvPr userDrawn="1"/>
        </p:nvGrpSpPr>
        <p:grpSpPr>
          <a:xfrm>
            <a:off x="0" y="0"/>
            <a:ext cx="16256000" cy="981899"/>
            <a:chOff x="0" y="0"/>
            <a:chExt cx="12192000" cy="736424"/>
          </a:xfrm>
        </p:grpSpPr>
        <p:sp>
          <p:nvSpPr>
            <p:cNvPr id="13" name="Rectangle 12"/>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4" name="Rectangle 13"/>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5" name="Parallelogram 14"/>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8" name="Rectangle 17"/>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20"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26444551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33366"/>
        </a:solidFill>
        <a:effectLst/>
      </p:bgPr>
    </p:bg>
    <p:spTree>
      <p:nvGrpSpPr>
        <p:cNvPr id="1" name=""/>
        <p:cNvGrpSpPr/>
        <p:nvPr/>
      </p:nvGrpSpPr>
      <p:grpSpPr>
        <a:xfrm>
          <a:off x="0" y="0"/>
          <a:ext cx="0" cy="0"/>
          <a:chOff x="0" y="0"/>
          <a:chExt cx="0" cy="0"/>
        </a:xfrm>
      </p:grpSpPr>
      <p:sp>
        <p:nvSpPr>
          <p:cNvPr id="6" name="Rectangle 5"/>
          <p:cNvSpPr/>
          <p:nvPr userDrawn="1"/>
        </p:nvSpPr>
        <p:spPr>
          <a:xfrm>
            <a:off x="13262920" y="3542271"/>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cxnSp>
        <p:nvCxnSpPr>
          <p:cNvPr id="10" name="Straight Connector 9"/>
          <p:cNvCxnSpPr/>
          <p:nvPr userDrawn="1"/>
        </p:nvCxnSpPr>
        <p:spPr>
          <a:xfrm>
            <a:off x="14696304"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2676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C8AFC-9A2C-4056-A725-E80817EA3686}" type="datetime1">
              <a:rPr lang="en-US" smtClean="0">
                <a:solidFill>
                  <a:prstClr val="black"/>
                </a:solidFill>
              </a:rPr>
              <a:pPr/>
              <a:t>8/19/2021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23530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57CA9662-3C1A-4D4D-B95C-354B6D0EC741}"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493307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0917" y="1316567"/>
            <a:ext cx="822960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4882099E-1008-4991-988D-C89179AFD731}"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611190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0B8BB-9F10-4633-A0C8-9FFAFD490BAB}"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05387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1EB6E-F6E7-4592-913B-828E1C423FDA}"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926474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AB8708-D92E-4FA8-BD77-55D3C5BDD187}" type="datetime1">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0" y="8232"/>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grpSp>
        <p:nvGrpSpPr>
          <p:cNvPr id="11" name="Group 10">
            <a:extLst>
              <a:ext uri="{FF2B5EF4-FFF2-40B4-BE49-F238E27FC236}">
                <a16:creationId xmlns:a16="http://schemas.microsoft.com/office/drawing/2014/main" id="{44CF1513-D94C-47DA-BC76-5742377C17D5}"/>
              </a:ext>
            </a:extLst>
          </p:cNvPr>
          <p:cNvGrpSpPr/>
          <p:nvPr userDrawn="1"/>
        </p:nvGrpSpPr>
        <p:grpSpPr>
          <a:xfrm>
            <a:off x="14202696" y="17032"/>
            <a:ext cx="1871409" cy="981899"/>
            <a:chOff x="1937276" y="1737536"/>
            <a:chExt cx="5111594" cy="2936512"/>
          </a:xfrm>
        </p:grpSpPr>
        <p:pic>
          <p:nvPicPr>
            <p:cNvPr id="12" name="Picture 11">
              <a:extLst>
                <a:ext uri="{FF2B5EF4-FFF2-40B4-BE49-F238E27FC236}">
                  <a16:creationId xmlns:a16="http://schemas.microsoft.com/office/drawing/2014/main" id="{DCB4D523-403E-4C6F-B3A8-603E2046A7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3" name="Rectangle 12">
              <a:extLst>
                <a:ext uri="{FF2B5EF4-FFF2-40B4-BE49-F238E27FC236}">
                  <a16:creationId xmlns:a16="http://schemas.microsoft.com/office/drawing/2014/main" id="{26858673-6D34-4C52-ACCA-D10FDB143BAC}"/>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13F23817-5659-4029-9B01-B9A2AFBF5A39}"/>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39554840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E53349-FE1A-499B-919A-DF56D393F885}" type="datetime1">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35795511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32001" y="1496484"/>
            <a:ext cx="12192000" cy="3183467"/>
          </a:xfrm>
        </p:spPr>
        <p:txBody>
          <a:bodyPr anchor="b">
            <a:normAutofit/>
          </a:bodyPr>
          <a:lstStyle>
            <a:lvl1pPr algn="ctr">
              <a:defRPr sz="4799" b="1" i="0">
                <a:latin typeface="Helvetica" charset="0"/>
                <a:ea typeface="Helvetica" charset="0"/>
                <a:cs typeface="Helvetica" charset="0"/>
              </a:defRPr>
            </a:lvl1pPr>
          </a:lstStyle>
          <a:p>
            <a:r>
              <a:rPr lang="en-US" dirty="0"/>
              <a:t>CLICK TO EDIT MASTER TITLE STYLE</a:t>
            </a:r>
          </a:p>
        </p:txBody>
      </p:sp>
      <p:sp>
        <p:nvSpPr>
          <p:cNvPr id="3" name="Subtitle 2"/>
          <p:cNvSpPr>
            <a:spLocks noGrp="1"/>
          </p:cNvSpPr>
          <p:nvPr>
            <p:ph type="subTitle" idx="1"/>
          </p:nvPr>
        </p:nvSpPr>
        <p:spPr>
          <a:xfrm>
            <a:off x="2032001" y="4802717"/>
            <a:ext cx="12192000" cy="2207683"/>
          </a:xfrm>
        </p:spPr>
        <p:txBody>
          <a:bodyPr/>
          <a:lstStyle>
            <a:lvl1pPr marL="0" indent="0" algn="ctr">
              <a:buNone/>
              <a:defRPr sz="3199" b="0" i="0">
                <a:latin typeface="Helvetica" charset="0"/>
                <a:ea typeface="Helvetica" charset="0"/>
                <a:cs typeface="Helvetica" charset="0"/>
              </a:defRPr>
            </a:lvl1pPr>
            <a:lvl2pPr marL="609402" indent="0" algn="ctr">
              <a:buNone/>
              <a:defRPr sz="2665"/>
            </a:lvl2pPr>
            <a:lvl3pPr marL="1218804" indent="0" algn="ctr">
              <a:buNone/>
              <a:defRPr sz="2399"/>
            </a:lvl3pPr>
            <a:lvl4pPr marL="1828206" indent="0" algn="ctr">
              <a:buNone/>
              <a:defRPr sz="2133"/>
            </a:lvl4pPr>
            <a:lvl5pPr marL="2437607"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7BF423-E983-43EB-ACF7-1534CC552F91}" type="datetime1">
              <a:rPr lang="en-US" smtClean="0">
                <a:solidFill>
                  <a:prstClr val="black">
                    <a:tint val="75000"/>
                  </a:prstClr>
                </a:solidFill>
              </a:rPr>
              <a:pPr/>
              <a:t>8/19/2021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5419" y="1496484"/>
            <a:ext cx="3465164" cy="2145400"/>
          </a:xfrm>
          <a:prstGeom prst="rect">
            <a:avLst/>
          </a:prstGeom>
        </p:spPr>
      </p:pic>
    </p:spTree>
    <p:extLst>
      <p:ext uri="{BB962C8B-B14F-4D97-AF65-F5344CB8AC3E}">
        <p14:creationId xmlns:p14="http://schemas.microsoft.com/office/powerpoint/2010/main" val="166861006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E53349-FE1A-499B-919A-DF56D393F885}" type="datetime1">
              <a:rPr lang="en-US" smtClean="0">
                <a:solidFill>
                  <a:prstClr val="black">
                    <a:tint val="75000"/>
                  </a:prstClr>
                </a:solidFill>
              </a:r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grpSp>
        <p:nvGrpSpPr>
          <p:cNvPr id="12" name="Group 11">
            <a:extLst>
              <a:ext uri="{FF2B5EF4-FFF2-40B4-BE49-F238E27FC236}">
                <a16:creationId xmlns:a16="http://schemas.microsoft.com/office/drawing/2014/main" id="{EBF5F77F-528B-416E-9036-5ACF1B3F0266}"/>
              </a:ext>
            </a:extLst>
          </p:cNvPr>
          <p:cNvGrpSpPr/>
          <p:nvPr userDrawn="1"/>
        </p:nvGrpSpPr>
        <p:grpSpPr>
          <a:xfrm>
            <a:off x="14202696" y="17032"/>
            <a:ext cx="1871409" cy="981899"/>
            <a:chOff x="1937276" y="1737536"/>
            <a:chExt cx="5111594" cy="2936512"/>
          </a:xfrm>
        </p:grpSpPr>
        <p:pic>
          <p:nvPicPr>
            <p:cNvPr id="13" name="Picture 12">
              <a:extLst>
                <a:ext uri="{FF2B5EF4-FFF2-40B4-BE49-F238E27FC236}">
                  <a16:creationId xmlns:a16="http://schemas.microsoft.com/office/drawing/2014/main" id="{7E892E4D-4E09-40F8-B29E-11893EF517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4" name="Rectangle 13">
              <a:extLst>
                <a:ext uri="{FF2B5EF4-FFF2-40B4-BE49-F238E27FC236}">
                  <a16:creationId xmlns:a16="http://schemas.microsoft.com/office/drawing/2014/main" id="{EE4779C4-518A-4194-B065-FEBA42C09A5C}"/>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909F0817-16A4-45E4-ABDB-53703F382D70}"/>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37113417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765E09-700A-48B8-9599-4D82F6AEB346}" type="datetime1">
              <a:rPr lang="en-US" smtClean="0">
                <a:solidFill>
                  <a:prstClr val="black">
                    <a:tint val="75000"/>
                  </a:prstClr>
                </a:solidFill>
              </a:rPr>
              <a:pPr/>
              <a:t>8/19/2021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grpSp>
        <p:nvGrpSpPr>
          <p:cNvPr id="12" name="Group 11">
            <a:extLst>
              <a:ext uri="{FF2B5EF4-FFF2-40B4-BE49-F238E27FC236}">
                <a16:creationId xmlns:a16="http://schemas.microsoft.com/office/drawing/2014/main" id="{E248174F-3E5A-43CA-9E74-3DDC83B0E80B}"/>
              </a:ext>
            </a:extLst>
          </p:cNvPr>
          <p:cNvGrpSpPr/>
          <p:nvPr userDrawn="1"/>
        </p:nvGrpSpPr>
        <p:grpSpPr>
          <a:xfrm>
            <a:off x="14202696" y="17032"/>
            <a:ext cx="1871409" cy="981899"/>
            <a:chOff x="1937276" y="1737536"/>
            <a:chExt cx="5111594" cy="2936512"/>
          </a:xfrm>
        </p:grpSpPr>
        <p:pic>
          <p:nvPicPr>
            <p:cNvPr id="13" name="Picture 12">
              <a:extLst>
                <a:ext uri="{FF2B5EF4-FFF2-40B4-BE49-F238E27FC236}">
                  <a16:creationId xmlns:a16="http://schemas.microsoft.com/office/drawing/2014/main" id="{41BE1E0B-4380-4EE1-B3BF-F10358D601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4" name="Rectangle 13">
              <a:extLst>
                <a:ext uri="{FF2B5EF4-FFF2-40B4-BE49-F238E27FC236}">
                  <a16:creationId xmlns:a16="http://schemas.microsoft.com/office/drawing/2014/main" id="{DD521948-7373-47B3-B396-14F983B2AF4C}"/>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19C35762-8BB3-43CD-9B4C-0F098B813CAC}"/>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1230090914"/>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3D968C-3020-4D82-B5D8-B2619FEC3720}" type="datetime1">
              <a:rPr lang="en-US" smtClean="0">
                <a:solidFill>
                  <a:prstClr val="black">
                    <a:tint val="75000"/>
                  </a:prstClr>
                </a:solidFill>
              </a:rPr>
              <a:pPr/>
              <a:t>8/19/2021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14" name="Parallelogram 13"/>
          <p:cNvSpPr/>
          <p:nvPr/>
        </p:nvSpPr>
        <p:spPr>
          <a:xfrm>
            <a:off x="1456546" y="1407269"/>
            <a:ext cx="12765903" cy="6263503"/>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grpSp>
        <p:nvGrpSpPr>
          <p:cNvPr id="19" name="Group 18"/>
          <p:cNvGrpSpPr/>
          <p:nvPr/>
        </p:nvGrpSpPr>
        <p:grpSpPr>
          <a:xfrm>
            <a:off x="1" y="0"/>
            <a:ext cx="16256000" cy="981899"/>
            <a:chOff x="0" y="0"/>
            <a:chExt cx="12192000" cy="736424"/>
          </a:xfrm>
        </p:grpSpPr>
        <p:sp>
          <p:nvSpPr>
            <p:cNvPr id="21" name="Rectangle 20"/>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2" name="Rectangle 21"/>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3" name="Parallelogram 22"/>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pic>
          <p:nvPicPr>
            <p:cNvPr id="25" name="Picture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527223" y="2047874"/>
            <a:ext cx="6491416" cy="868977"/>
          </a:xfrm>
        </p:spPr>
        <p:txBody>
          <a:bodyPr/>
          <a:lstStyle>
            <a:lvl1pPr>
              <a:defRPr sz="4799" b="1" i="0">
                <a:solidFill>
                  <a:srgbClr val="333366"/>
                </a:solidFill>
                <a:latin typeface="Helvetica" charset="0"/>
                <a:ea typeface="Helvetica" charset="0"/>
                <a:cs typeface="Helvetica" charset="0"/>
              </a:defRPr>
            </a:lvl1pPr>
          </a:lstStyle>
          <a:p>
            <a:r>
              <a:rPr lang="en-US"/>
              <a:t>Click to edit Master title style</a:t>
            </a:r>
          </a:p>
        </p:txBody>
      </p:sp>
      <p:sp>
        <p:nvSpPr>
          <p:cNvPr id="27" name="Content Placeholder 2"/>
          <p:cNvSpPr>
            <a:spLocks noGrp="1"/>
          </p:cNvSpPr>
          <p:nvPr>
            <p:ph sz="half" idx="1"/>
          </p:nvPr>
        </p:nvSpPr>
        <p:spPr>
          <a:xfrm>
            <a:off x="527221" y="3342219"/>
            <a:ext cx="6491416" cy="4434303"/>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225589" y="-16357"/>
            <a:ext cx="1638647" cy="1032357"/>
          </a:xfrm>
          <a:prstGeom prst="rect">
            <a:avLst/>
          </a:prstGeom>
        </p:spPr>
      </p:pic>
    </p:spTree>
    <p:extLst>
      <p:ext uri="{BB962C8B-B14F-4D97-AF65-F5344CB8AC3E}">
        <p14:creationId xmlns:p14="http://schemas.microsoft.com/office/powerpoint/2010/main" val="12740971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p:nvSpPr>
        <p:spPr>
          <a:xfrm>
            <a:off x="1"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 name="Title 1"/>
          <p:cNvSpPr>
            <a:spLocks noGrp="1"/>
          </p:cNvSpPr>
          <p:nvPr>
            <p:ph type="title"/>
          </p:nvPr>
        </p:nvSpPr>
        <p:spPr>
          <a:xfrm>
            <a:off x="404388" y="1273548"/>
            <a:ext cx="14020800" cy="868977"/>
          </a:xfrm>
        </p:spPr>
        <p:txBody>
          <a:bodyPr/>
          <a:lstStyle>
            <a:lvl1pPr>
              <a:defRPr sz="4799" b="1" i="0">
                <a:solidFill>
                  <a:srgbClr val="333366"/>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sz="half" idx="1"/>
          </p:nvPr>
        </p:nvSpPr>
        <p:spPr>
          <a:xfrm>
            <a:off x="404389" y="2434167"/>
            <a:ext cx="6908800" cy="5801784"/>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16388" y="2434167"/>
            <a:ext cx="6908800" cy="5801784"/>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8E254E-3B67-414C-BD08-EA0DA10E9504}" type="datetime1">
              <a:rPr lang="en-US" smtClean="0">
                <a:solidFill>
                  <a:prstClr val="black">
                    <a:tint val="75000"/>
                  </a:prstClr>
                </a:solidFill>
              </a:rPr>
              <a:pPr/>
              <a:t>8/19/2021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8" name="Group 17"/>
          <p:cNvGrpSpPr/>
          <p:nvPr/>
        </p:nvGrpSpPr>
        <p:grpSpPr>
          <a:xfrm>
            <a:off x="1" y="0"/>
            <a:ext cx="16256000" cy="981899"/>
            <a:chOff x="0" y="0"/>
            <a:chExt cx="12192000" cy="736424"/>
          </a:xfrm>
        </p:grpSpPr>
        <p:sp>
          <p:nvSpPr>
            <p:cNvPr id="20" name="Rectangle 19"/>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1" name="Rectangle 20"/>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2" name="Parallelogram 21"/>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pic>
          <p:nvPicPr>
            <p:cNvPr id="24" name="Pictur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pic>
        <p:nvPicPr>
          <p:cNvPr id="16" name="Picture 15"/>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225589" y="-16357"/>
            <a:ext cx="1638647" cy="1032357"/>
          </a:xfrm>
          <a:prstGeom prst="rect">
            <a:avLst/>
          </a:prstGeom>
        </p:spPr>
      </p:pic>
    </p:spTree>
    <p:extLst>
      <p:ext uri="{BB962C8B-B14F-4D97-AF65-F5344CB8AC3E}">
        <p14:creationId xmlns:p14="http://schemas.microsoft.com/office/powerpoint/2010/main" val="10313313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2765E09-700A-48B8-9599-4D82F6AEB346}" type="datetime1">
              <a:rPr lang="en-US" smtClean="0">
                <a:solidFill>
                  <a:prstClr val="black">
                    <a:tint val="75000"/>
                  </a:prstClr>
                </a:solidFill>
              </a:rPr>
              <a:pPr/>
              <a:t>8/19/2021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p:nvGrpSpPr>
        <p:grpSpPr>
          <a:xfrm>
            <a:off x="1" y="0"/>
            <a:ext cx="16256000" cy="981899"/>
            <a:chOff x="0" y="0"/>
            <a:chExt cx="12192000" cy="736424"/>
          </a:xfrm>
        </p:grpSpPr>
        <p:sp>
          <p:nvSpPr>
            <p:cNvPr id="13" name="Rectangle 12"/>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14" name="Rectangle 13"/>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15" name="Parallelogram 14"/>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sp>
        <p:nvSpPr>
          <p:cNvPr id="18" name="Rectangle 17"/>
          <p:cNvSpPr/>
          <p:nvPr/>
        </p:nvSpPr>
        <p:spPr>
          <a:xfrm>
            <a:off x="1"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19" name="Title 1"/>
          <p:cNvSpPr>
            <a:spLocks noGrp="1"/>
          </p:cNvSpPr>
          <p:nvPr>
            <p:ph type="title"/>
          </p:nvPr>
        </p:nvSpPr>
        <p:spPr>
          <a:xfrm>
            <a:off x="404388" y="1273548"/>
            <a:ext cx="14020800" cy="868977"/>
          </a:xfrm>
        </p:spPr>
        <p:txBody>
          <a:bodyPr/>
          <a:lstStyle>
            <a:lvl1pPr>
              <a:defRPr sz="4799" b="1" i="0">
                <a:solidFill>
                  <a:srgbClr val="333366"/>
                </a:solidFill>
                <a:latin typeface="Helvetica" charset="0"/>
                <a:ea typeface="Helvetica" charset="0"/>
                <a:cs typeface="Helvetica" charset="0"/>
              </a:defRPr>
            </a:lvl1pPr>
          </a:lstStyle>
          <a:p>
            <a:r>
              <a:rPr lang="en-US"/>
              <a:t>Click to edit Master title style</a:t>
            </a:r>
          </a:p>
        </p:txBody>
      </p:sp>
      <p:sp>
        <p:nvSpPr>
          <p:cNvPr id="20" name="Content Placeholder 2"/>
          <p:cNvSpPr>
            <a:spLocks noGrp="1"/>
          </p:cNvSpPr>
          <p:nvPr>
            <p:ph sz="half" idx="1"/>
          </p:nvPr>
        </p:nvSpPr>
        <p:spPr>
          <a:xfrm>
            <a:off x="404388" y="2434167"/>
            <a:ext cx="14020800" cy="5787196"/>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225589" y="-16357"/>
            <a:ext cx="1638647" cy="1032357"/>
          </a:xfrm>
          <a:prstGeom prst="rect">
            <a:avLst/>
          </a:prstGeom>
        </p:spPr>
      </p:pic>
    </p:spTree>
    <p:extLst>
      <p:ext uri="{BB962C8B-B14F-4D97-AF65-F5344CB8AC3E}">
        <p14:creationId xmlns:p14="http://schemas.microsoft.com/office/powerpoint/2010/main" val="1814064395"/>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33336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0" i="0">
                <a:solidFill>
                  <a:schemeClr val="bg1"/>
                </a:solidFill>
                <a:latin typeface="Helvetica Light" charset="0"/>
                <a:ea typeface="Helvetica Light" charset="0"/>
                <a:cs typeface="Helvetica Light" charset="0"/>
              </a:defRPr>
            </a:lvl1pPr>
          </a:lstStyle>
          <a:p>
            <a:fld id="{52765E09-700A-48B8-9599-4D82F6AEB346}" type="datetime1">
              <a:rPr lang="en-US" smtClean="0">
                <a:solidFill>
                  <a:prstClr val="black">
                    <a:tint val="75000"/>
                  </a:prstClr>
                </a:solidFill>
              </a:rPr>
              <a:pPr/>
              <a:t>8/19/2021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b="0" i="0">
                <a:solidFill>
                  <a:schemeClr val="bg1"/>
                </a:solidFill>
                <a:latin typeface="Helvetica Light" charset="0"/>
                <a:ea typeface="Helvetica Light" charset="0"/>
                <a:cs typeface="Helvetica Light"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i="0">
                <a:solidFill>
                  <a:schemeClr val="bg1"/>
                </a:solidFill>
                <a:latin typeface="Helvetica Light" charset="0"/>
                <a:ea typeface="Helvetica Light" charset="0"/>
                <a:cs typeface="Helvetica Light" charset="0"/>
              </a:defRPr>
            </a:lvl1p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p:nvSpPr>
        <p:spPr>
          <a:xfrm>
            <a:off x="13262920" y="3542274"/>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cxnSp>
        <p:nvCxnSpPr>
          <p:cNvPr id="10" name="Straight Connector 9"/>
          <p:cNvCxnSpPr/>
          <p:nvPr/>
        </p:nvCxnSpPr>
        <p:spPr>
          <a:xfrm>
            <a:off x="14696304"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857102"/>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B2F05-E71F-4CF4-AD32-E49CBA78B053}" type="datetime1">
              <a:rPr lang="en-US" smtClean="0">
                <a:solidFill>
                  <a:prstClr val="black">
                    <a:tint val="75000"/>
                  </a:prstClr>
                </a:solidFill>
              </a:rPr>
              <a:pPr/>
              <a:t>8/19/2021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62356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33336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0" i="0">
                <a:solidFill>
                  <a:schemeClr val="bg1"/>
                </a:solidFill>
                <a:latin typeface="Helvetica Light" charset="0"/>
                <a:ea typeface="Helvetica Light" charset="0"/>
                <a:cs typeface="Helvetica Light" charset="0"/>
              </a:defRPr>
            </a:lvl1pPr>
          </a:lstStyle>
          <a:p>
            <a:r>
              <a:rPr lang="en-US" dirty="0">
                <a:solidFill>
                  <a:prstClr val="black">
                    <a:tint val="75000"/>
                  </a:prstClr>
                </a:solidFill>
              </a:rPr>
              <a:t>10/23/2017</a:t>
            </a:r>
          </a:p>
        </p:txBody>
      </p:sp>
      <p:sp>
        <p:nvSpPr>
          <p:cNvPr id="4" name="Footer Placeholder 3"/>
          <p:cNvSpPr>
            <a:spLocks noGrp="1"/>
          </p:cNvSpPr>
          <p:nvPr>
            <p:ph type="ftr" sz="quarter" idx="11"/>
          </p:nvPr>
        </p:nvSpPr>
        <p:spPr/>
        <p:txBody>
          <a:bodyPr/>
          <a:lstStyle>
            <a:lvl1pPr>
              <a:defRPr b="0" i="0">
                <a:solidFill>
                  <a:schemeClr val="bg1"/>
                </a:solidFill>
                <a:latin typeface="Helvetica Light" charset="0"/>
                <a:ea typeface="Helvetica Light" charset="0"/>
                <a:cs typeface="Helvetica Light"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i="0">
                <a:solidFill>
                  <a:schemeClr val="bg1"/>
                </a:solidFill>
                <a:latin typeface="Helvetica Light" charset="0"/>
                <a:ea typeface="Helvetica Light" charset="0"/>
                <a:cs typeface="Helvetica Light" charset="0"/>
              </a:defRPr>
            </a:lvl1p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p:nvSpPr>
        <p:spPr>
          <a:xfrm>
            <a:off x="13262920" y="3542274"/>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cxnSp>
        <p:nvCxnSpPr>
          <p:cNvPr id="10" name="Straight Connector 9"/>
          <p:cNvCxnSpPr/>
          <p:nvPr/>
        </p:nvCxnSpPr>
        <p:spPr>
          <a:xfrm>
            <a:off x="14696304"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677797" y="3508491"/>
            <a:ext cx="2585123" cy="1272117"/>
          </a:xfrm>
        </p:spPr>
        <p:txBody>
          <a:bodyPr anchor="ctr"/>
          <a:lstStyle>
            <a:lvl1pPr marL="0" indent="0">
              <a:buNone/>
              <a:defRPr b="1" baseline="0">
                <a:solidFill>
                  <a:schemeClr val="bg1"/>
                </a:solidFill>
              </a:defRPr>
            </a:lvl1pPr>
          </a:lstStyle>
          <a:p>
            <a:pPr lvl="0"/>
            <a:r>
              <a:rPr lang="en-US" dirty="0"/>
              <a:t>SECTION BREAK</a:t>
            </a:r>
          </a:p>
        </p:txBody>
      </p:sp>
      <p:sp>
        <p:nvSpPr>
          <p:cNvPr id="12" name="Text Placeholder 11"/>
          <p:cNvSpPr>
            <a:spLocks noGrp="1"/>
          </p:cNvSpPr>
          <p:nvPr>
            <p:ph type="body" sz="quarter" idx="14" hasCustomPrompt="1"/>
          </p:nvPr>
        </p:nvSpPr>
        <p:spPr>
          <a:xfrm>
            <a:off x="13476093" y="3710518"/>
            <a:ext cx="973920" cy="861484"/>
          </a:xfrm>
        </p:spPr>
        <p:txBody>
          <a:bodyPr anchor="ctr">
            <a:normAutofit/>
          </a:bodyPr>
          <a:lstStyle>
            <a:lvl1pPr marL="0" indent="0">
              <a:buNone/>
              <a:defRPr sz="4267" b="1">
                <a:solidFill>
                  <a:schemeClr val="accent1">
                    <a:lumMod val="50000"/>
                  </a:schemeClr>
                </a:solidFill>
              </a:defRPr>
            </a:lvl1pPr>
          </a:lstStyle>
          <a:p>
            <a:pPr lvl="0"/>
            <a:r>
              <a:rPr lang="en-US" dirty="0"/>
              <a:t>01</a:t>
            </a:r>
          </a:p>
        </p:txBody>
      </p:sp>
    </p:spTree>
    <p:extLst>
      <p:ext uri="{BB962C8B-B14F-4D97-AF65-F5344CB8AC3E}">
        <p14:creationId xmlns:p14="http://schemas.microsoft.com/office/powerpoint/2010/main" val="39567591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dirty="0"/>
          </a:p>
        </p:txBody>
      </p:sp>
      <p:grpSp>
        <p:nvGrpSpPr>
          <p:cNvPr id="16" name="Group 15"/>
          <p:cNvGrpSpPr/>
          <p:nvPr userDrawn="1"/>
        </p:nvGrpSpPr>
        <p:grpSpPr>
          <a:xfrm>
            <a:off x="1" y="0"/>
            <a:ext cx="16256000" cy="981899"/>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1117601" y="1273548"/>
            <a:ext cx="14020800" cy="868977"/>
          </a:xfrm>
        </p:spPr>
        <p:txBody>
          <a:bodyPr/>
          <a:lstStyle>
            <a:lvl1pPr>
              <a:defRPr sz="4799"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1117601" y="2434167"/>
            <a:ext cx="14020800" cy="5787196"/>
          </a:xfrm>
        </p:spPr>
        <p:txBody>
          <a:bodyPr>
            <a:normAutofit/>
          </a:bodyPr>
          <a:lstStyle>
            <a:lvl1pPr>
              <a:defRPr sz="2399" b="0" i="0">
                <a:latin typeface="Arial" panose="020B0604020202020204" pitchFamily="34" charset="0"/>
                <a:ea typeface="Arial" panose="020B0604020202020204" pitchFamily="34" charset="0"/>
                <a:cs typeface="Arial" panose="020B0604020202020204" pitchFamily="34" charset="0"/>
              </a:defRPr>
            </a:lvl1pPr>
            <a:lvl2pPr>
              <a:defRPr sz="2399" b="0" i="0">
                <a:latin typeface="Arial" panose="020B0604020202020204" pitchFamily="34" charset="0"/>
                <a:ea typeface="Arial" panose="020B0604020202020204" pitchFamily="34" charset="0"/>
                <a:cs typeface="Arial" panose="020B0604020202020204" pitchFamily="34" charset="0"/>
              </a:defRPr>
            </a:lvl2pPr>
            <a:lvl3pPr>
              <a:defRPr sz="2399" b="0" i="0">
                <a:latin typeface="Arial" panose="020B0604020202020204" pitchFamily="34" charset="0"/>
                <a:ea typeface="Arial" panose="020B0604020202020204" pitchFamily="34" charset="0"/>
                <a:cs typeface="Arial" panose="020B0604020202020204" pitchFamily="34" charset="0"/>
              </a:defRPr>
            </a:lvl3pPr>
            <a:lvl4pPr>
              <a:defRPr sz="2399" b="0" i="0">
                <a:latin typeface="Arial" panose="020B0604020202020204" pitchFamily="34" charset="0"/>
                <a:ea typeface="Arial" panose="020B0604020202020204" pitchFamily="34" charset="0"/>
                <a:cs typeface="Arial" panose="020B0604020202020204" pitchFamily="34" charset="0"/>
              </a:defRPr>
            </a:lvl4pPr>
            <a:lvl5pPr>
              <a:defRPr sz="2399"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11859635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765E09-700A-48B8-9599-4D82F6AEB346}" type="datetime1">
              <a:rPr lang="en-US" smtClean="0">
                <a:solidFill>
                  <a:prstClr val="black">
                    <a:tint val="75000"/>
                  </a:prstClr>
                </a:solidFill>
              </a:rPr>
              <a:pPr/>
              <a:t>8/19/2021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pic>
        <p:nvPicPr>
          <p:cNvPr id="11" name="Picture 10"/>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225589" y="-16357"/>
            <a:ext cx="1638647" cy="1032357"/>
          </a:xfrm>
          <a:prstGeom prst="rect">
            <a:avLst/>
          </a:prstGeom>
        </p:spPr>
      </p:pic>
    </p:spTree>
    <p:extLst>
      <p:ext uri="{BB962C8B-B14F-4D97-AF65-F5344CB8AC3E}">
        <p14:creationId xmlns:p14="http://schemas.microsoft.com/office/powerpoint/2010/main" val="3218538934"/>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32000" y="1496485"/>
            <a:ext cx="12192000" cy="3183467"/>
          </a:xfrm>
        </p:spPr>
        <p:txBody>
          <a:bodyPr anchor="b">
            <a:normAutofit/>
          </a:bodyPr>
          <a:lstStyle>
            <a:lvl1pPr algn="ctr">
              <a:defRPr sz="4800" b="1" i="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b="0" i="0">
                <a:latin typeface="Arial" panose="020B0604020202020204" pitchFamily="34" charset="0"/>
                <a:ea typeface="Arial" panose="020B0604020202020204" pitchFamily="34" charset="0"/>
                <a:cs typeface="Arial" panose="020B0604020202020204" pitchFamily="34" charset="0"/>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dirty="0"/>
              <a:t>Click to edit Master subtitle style</a:t>
            </a:r>
          </a:p>
        </p:txBody>
      </p:sp>
      <p:sp>
        <p:nvSpPr>
          <p:cNvPr id="4" name="Date Placeholder 3"/>
          <p:cNvSpPr>
            <a:spLocks noGrp="1"/>
          </p:cNvSpPr>
          <p:nvPr>
            <p:ph type="dt" sz="half" idx="10"/>
          </p:nvPr>
        </p:nvSpPr>
        <p:spPr/>
        <p:txBody>
          <a:bodyPr/>
          <a:lstStyle/>
          <a:p>
            <a:fld id="{CE904C6E-72FA-473C-89DC-1D731327308A}" type="datetime1">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5419" y="1496484"/>
            <a:ext cx="3465164" cy="2145400"/>
          </a:xfrm>
          <a:prstGeom prst="rect">
            <a:avLst/>
          </a:prstGeom>
        </p:spPr>
      </p:pic>
    </p:spTree>
    <p:extLst>
      <p:ext uri="{BB962C8B-B14F-4D97-AF65-F5344CB8AC3E}">
        <p14:creationId xmlns:p14="http://schemas.microsoft.com/office/powerpoint/2010/main" val="351377676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D8824727-DE0E-48F2-8578-E2A4ECD3CEDF}"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16465080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dirty="0"/>
          </a:p>
        </p:txBody>
      </p:sp>
      <p:grpSp>
        <p:nvGrpSpPr>
          <p:cNvPr id="16" name="Group 15"/>
          <p:cNvGrpSpPr/>
          <p:nvPr userDrawn="1"/>
        </p:nvGrpSpPr>
        <p:grpSpPr>
          <a:xfrm>
            <a:off x="0" y="1"/>
            <a:ext cx="16256000" cy="981899"/>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1117600" y="1273546"/>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5F410EF8-E7A6-4E55-965F-145506144255}"/>
              </a:ext>
            </a:extLst>
          </p:cNvPr>
          <p:cNvGrpSpPr/>
          <p:nvPr userDrawn="1"/>
        </p:nvGrpSpPr>
        <p:grpSpPr>
          <a:xfrm>
            <a:off x="14202697" y="17033"/>
            <a:ext cx="1871409" cy="981899"/>
            <a:chOff x="1937276" y="1737536"/>
            <a:chExt cx="5111594" cy="2936512"/>
          </a:xfrm>
        </p:grpSpPr>
        <p:pic>
          <p:nvPicPr>
            <p:cNvPr id="17" name="Picture 16">
              <a:extLst>
                <a:ext uri="{FF2B5EF4-FFF2-40B4-BE49-F238E27FC236}">
                  <a16:creationId xmlns:a16="http://schemas.microsoft.com/office/drawing/2014/main" id="{1DB83C78-744A-406D-A8C6-CB25208F6B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1" name="Rectangle 20">
              <a:extLst>
                <a:ext uri="{FF2B5EF4-FFF2-40B4-BE49-F238E27FC236}">
                  <a16:creationId xmlns:a16="http://schemas.microsoft.com/office/drawing/2014/main" id="{52D98766-5E8D-4519-A54A-BFAF924F1E52}"/>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extLst>
                <a:ext uri="{FF2B5EF4-FFF2-40B4-BE49-F238E27FC236}">
                  <a16:creationId xmlns:a16="http://schemas.microsoft.com/office/drawing/2014/main" id="{5C42A247-2A01-4B5A-A43F-E571F331CBBB}"/>
                </a:ext>
              </a:extLst>
            </p:cNvPr>
            <p:cNvSpPr txBox="1"/>
            <p:nvPr userDrawn="1"/>
          </p:nvSpPr>
          <p:spPr>
            <a:xfrm rot="20651528">
              <a:off x="4643605" y="2556542"/>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19195396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B57450-2B76-400E-804E-CE8598140B6B}" type="datetime1">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dirty="0"/>
          </a:p>
        </p:txBody>
      </p:sp>
      <p:sp>
        <p:nvSpPr>
          <p:cNvPr id="14" name="Parallelogram 13"/>
          <p:cNvSpPr/>
          <p:nvPr userDrawn="1"/>
        </p:nvSpPr>
        <p:spPr>
          <a:xfrm>
            <a:off x="-1894703" y="1515764"/>
            <a:ext cx="10593859" cy="6474939"/>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9" name="Group 18"/>
          <p:cNvGrpSpPr/>
          <p:nvPr userDrawn="1"/>
        </p:nvGrpSpPr>
        <p:grpSpPr>
          <a:xfrm>
            <a:off x="0" y="1"/>
            <a:ext cx="16256000" cy="981899"/>
            <a:chOff x="0" y="0"/>
            <a:chExt cx="12192000" cy="736424"/>
          </a:xfrm>
        </p:grpSpPr>
        <p:sp>
          <p:nvSpPr>
            <p:cNvPr id="21" name="Rectangle 20"/>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Parallelogram 22"/>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527223" y="2047873"/>
            <a:ext cx="6491416"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27" name="Content Placeholder 2"/>
          <p:cNvSpPr>
            <a:spLocks noGrp="1"/>
          </p:cNvSpPr>
          <p:nvPr>
            <p:ph sz="half" idx="1"/>
          </p:nvPr>
        </p:nvSpPr>
        <p:spPr>
          <a:xfrm>
            <a:off x="527221" y="3342218"/>
            <a:ext cx="6491416" cy="4434303"/>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Parallelogram 27"/>
          <p:cNvSpPr/>
          <p:nvPr userDrawn="1"/>
        </p:nvSpPr>
        <p:spPr>
          <a:xfrm>
            <a:off x="7704341" y="1501245"/>
            <a:ext cx="10593859" cy="6474939"/>
          </a:xfrm>
          <a:prstGeom prst="parallelogram">
            <a:avLst/>
          </a:prstGeom>
          <a:solidFill>
            <a:schemeClr val="bg1">
              <a:lumMod val="95000"/>
            </a:schemeClr>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36658064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2273644"/>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1117600" y="1273546"/>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29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EC8B4-1F1D-4DBA-90FD-6D9DCD9F05FC}" type="datetime1">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98BF81-8B34-B643-B5B0-4C1DA59A715B}" type="slidenum">
              <a:rPr lang="en-US" smtClean="0"/>
              <a:t>‹#›</a:t>
            </a:fld>
            <a:endParaRPr lang="en-US" dirty="0"/>
          </a:p>
        </p:txBody>
      </p:sp>
      <p:grpSp>
        <p:nvGrpSpPr>
          <p:cNvPr id="18" name="Group 17"/>
          <p:cNvGrpSpPr/>
          <p:nvPr userDrawn="1"/>
        </p:nvGrpSpPr>
        <p:grpSpPr>
          <a:xfrm>
            <a:off x="0" y="1"/>
            <a:ext cx="16256000" cy="981899"/>
            <a:chOff x="0" y="0"/>
            <a:chExt cx="12192000" cy="736424"/>
          </a:xfrm>
        </p:grpSpPr>
        <p:sp>
          <p:nvSpPr>
            <p:cNvPr id="20" name="Rectangle 19"/>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Rectangle 20"/>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Parallelogram 21"/>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8894014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306838-F736-4AB0-AFEB-580DD8851C89}" type="datetime1">
              <a:rPr lang="en-US" smtClean="0"/>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98BF81-8B34-B643-B5B0-4C1DA59A715B}" type="slidenum">
              <a:rPr lang="en-US" smtClean="0"/>
              <a:t>‹#›</a:t>
            </a:fld>
            <a:endParaRPr lang="en-US" dirty="0"/>
          </a:p>
        </p:txBody>
      </p:sp>
      <p:grpSp>
        <p:nvGrpSpPr>
          <p:cNvPr id="11" name="Group 10"/>
          <p:cNvGrpSpPr/>
          <p:nvPr userDrawn="1"/>
        </p:nvGrpSpPr>
        <p:grpSpPr>
          <a:xfrm>
            <a:off x="0" y="1"/>
            <a:ext cx="16256000" cy="981899"/>
            <a:chOff x="0" y="0"/>
            <a:chExt cx="12192000" cy="736424"/>
          </a:xfrm>
        </p:grpSpPr>
        <p:sp>
          <p:nvSpPr>
            <p:cNvPr id="13" name="Rectangle 12"/>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Parallelogram 14"/>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8" name="Rectangle 17"/>
          <p:cNvSpPr/>
          <p:nvPr userDrawn="1"/>
        </p:nvSpPr>
        <p:spPr>
          <a:xfrm>
            <a:off x="0" y="2273644"/>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itle 1"/>
          <p:cNvSpPr>
            <a:spLocks noGrp="1"/>
          </p:cNvSpPr>
          <p:nvPr>
            <p:ph type="title"/>
          </p:nvPr>
        </p:nvSpPr>
        <p:spPr>
          <a:xfrm>
            <a:off x="1117600" y="1273546"/>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20"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17159368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33366"/>
        </a:solidFill>
        <a:effectLst/>
      </p:bgPr>
    </p:bg>
    <p:spTree>
      <p:nvGrpSpPr>
        <p:cNvPr id="1" name=""/>
        <p:cNvGrpSpPr/>
        <p:nvPr/>
      </p:nvGrpSpPr>
      <p:grpSpPr>
        <a:xfrm>
          <a:off x="0" y="0"/>
          <a:ext cx="0" cy="0"/>
          <a:chOff x="0" y="0"/>
          <a:chExt cx="0" cy="0"/>
        </a:xfrm>
      </p:grpSpPr>
      <p:sp>
        <p:nvSpPr>
          <p:cNvPr id="6" name="Rectangle 5"/>
          <p:cNvSpPr/>
          <p:nvPr userDrawn="1"/>
        </p:nvSpPr>
        <p:spPr>
          <a:xfrm>
            <a:off x="13262921" y="3542273"/>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0" name="Straight Connector 9"/>
          <p:cNvCxnSpPr/>
          <p:nvPr userDrawn="1"/>
        </p:nvCxnSpPr>
        <p:spPr>
          <a:xfrm>
            <a:off x="14696305"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2514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C8AFC-9A2C-4056-A725-E80817EA3686}" type="datetime1">
              <a:rPr lang="en-US" smtClean="0"/>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98BF81-8B34-B643-B5B0-4C1DA59A715B}" type="slidenum">
              <a:rPr lang="en-US" smtClean="0"/>
              <a:t>‹#›</a:t>
            </a:fld>
            <a:endParaRPr lang="en-US" dirty="0"/>
          </a:p>
        </p:txBody>
      </p:sp>
    </p:spTree>
    <p:extLst>
      <p:ext uri="{BB962C8B-B14F-4D97-AF65-F5344CB8AC3E}">
        <p14:creationId xmlns:p14="http://schemas.microsoft.com/office/powerpoint/2010/main" val="13637022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9" y="609600"/>
            <a:ext cx="5242983"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0917" y="1316569"/>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9" y="2743200"/>
            <a:ext cx="5242983"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57CA9662-3C1A-4D4D-B95C-354B6D0EC741}" type="datetime1">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98BF81-8B34-B643-B5B0-4C1DA59A715B}" type="slidenum">
              <a:rPr lang="en-US" smtClean="0"/>
              <a:t>‹#›</a:t>
            </a:fld>
            <a:endParaRPr lang="en-US" dirty="0"/>
          </a:p>
        </p:txBody>
      </p:sp>
    </p:spTree>
    <p:extLst>
      <p:ext uri="{BB962C8B-B14F-4D97-AF65-F5344CB8AC3E}">
        <p14:creationId xmlns:p14="http://schemas.microsoft.com/office/powerpoint/2010/main" val="9912253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9" y="609600"/>
            <a:ext cx="5242983"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0917" y="1316569"/>
            <a:ext cx="8229600" cy="649816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dirty="0"/>
          </a:p>
        </p:txBody>
      </p:sp>
      <p:sp>
        <p:nvSpPr>
          <p:cNvPr id="4" name="Text Placeholder 3"/>
          <p:cNvSpPr>
            <a:spLocks noGrp="1"/>
          </p:cNvSpPr>
          <p:nvPr>
            <p:ph type="body" sz="half" idx="2"/>
          </p:nvPr>
        </p:nvSpPr>
        <p:spPr>
          <a:xfrm>
            <a:off x="1119719" y="2743200"/>
            <a:ext cx="5242983"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4882099E-1008-4991-988D-C89179AFD731}" type="datetime1">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98BF81-8B34-B643-B5B0-4C1DA59A715B}" type="slidenum">
              <a:rPr lang="en-US" smtClean="0"/>
              <a:t>‹#›</a:t>
            </a:fld>
            <a:endParaRPr lang="en-US" dirty="0"/>
          </a:p>
        </p:txBody>
      </p:sp>
    </p:spTree>
    <p:extLst>
      <p:ext uri="{BB962C8B-B14F-4D97-AF65-F5344CB8AC3E}">
        <p14:creationId xmlns:p14="http://schemas.microsoft.com/office/powerpoint/2010/main" val="15502660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0B8BB-9F10-4633-A0C8-9FFAFD490BAB}" type="datetime1">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dirty="0"/>
          </a:p>
        </p:txBody>
      </p:sp>
    </p:spTree>
    <p:extLst>
      <p:ext uri="{BB962C8B-B14F-4D97-AF65-F5344CB8AC3E}">
        <p14:creationId xmlns:p14="http://schemas.microsoft.com/office/powerpoint/2010/main" val="20291901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5"/>
            <a:ext cx="35052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6835"/>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1EB6E-F6E7-4592-913B-828E1C423FDA}" type="datetime1">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dirty="0"/>
          </a:p>
        </p:txBody>
      </p:sp>
    </p:spTree>
    <p:extLst>
      <p:ext uri="{BB962C8B-B14F-4D97-AF65-F5344CB8AC3E}">
        <p14:creationId xmlns:p14="http://schemas.microsoft.com/office/powerpoint/2010/main" val="130180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24727-DE0E-48F2-8578-E2A4ECD3CEDF}"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12661165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AB8708-D92E-4FA8-BD77-55D3C5BDD187}" type="datetime1">
              <a:rPr lang="en-US" smtClean="0">
                <a:solidFill>
                  <a:prstClr val="black">
                    <a:tint val="75000"/>
                  </a:prstClr>
                </a:solidFill>
              </a:rPr>
              <a:t>8/19/2021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0" y="8233"/>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grpSp>
        <p:nvGrpSpPr>
          <p:cNvPr id="12" name="Group 11">
            <a:extLst>
              <a:ext uri="{FF2B5EF4-FFF2-40B4-BE49-F238E27FC236}">
                <a16:creationId xmlns:a16="http://schemas.microsoft.com/office/drawing/2014/main" id="{D1936295-9D1C-47B4-9E96-6C183D0C9AE6}"/>
              </a:ext>
            </a:extLst>
          </p:cNvPr>
          <p:cNvGrpSpPr/>
          <p:nvPr userDrawn="1"/>
        </p:nvGrpSpPr>
        <p:grpSpPr>
          <a:xfrm>
            <a:off x="14202697" y="17033"/>
            <a:ext cx="1871409" cy="981899"/>
            <a:chOff x="1937276" y="1737536"/>
            <a:chExt cx="5111594" cy="2936512"/>
          </a:xfrm>
        </p:grpSpPr>
        <p:pic>
          <p:nvPicPr>
            <p:cNvPr id="13" name="Picture 12">
              <a:extLst>
                <a:ext uri="{FF2B5EF4-FFF2-40B4-BE49-F238E27FC236}">
                  <a16:creationId xmlns:a16="http://schemas.microsoft.com/office/drawing/2014/main" id="{D36600BD-CC4C-46B7-A78A-8B9F55D933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4" name="Rectangle 13">
              <a:extLst>
                <a:ext uri="{FF2B5EF4-FFF2-40B4-BE49-F238E27FC236}">
                  <a16:creationId xmlns:a16="http://schemas.microsoft.com/office/drawing/2014/main" id="{8D28B0C4-A94A-4DBC-ACAE-6F149A984A5A}"/>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Box 14">
              <a:extLst>
                <a:ext uri="{FF2B5EF4-FFF2-40B4-BE49-F238E27FC236}">
                  <a16:creationId xmlns:a16="http://schemas.microsoft.com/office/drawing/2014/main" id="{1093069C-400C-41F6-8E11-71989B75C9C9}"/>
                </a:ext>
              </a:extLst>
            </p:cNvPr>
            <p:cNvSpPr txBox="1"/>
            <p:nvPr userDrawn="1"/>
          </p:nvSpPr>
          <p:spPr>
            <a:xfrm rot="20651528">
              <a:off x="4643605" y="2556542"/>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0771943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E53349-FE1A-499B-919A-DF56D393F885}" type="datetime1">
              <a:rPr lang="en-US" smtClean="0">
                <a:solidFill>
                  <a:prstClr val="black">
                    <a:tint val="75000"/>
                  </a:prstClr>
                </a:solidFill>
              </a:rPr>
              <a:t>8/19/2021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1"/>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grpSp>
        <p:nvGrpSpPr>
          <p:cNvPr id="12" name="Group 11">
            <a:extLst>
              <a:ext uri="{FF2B5EF4-FFF2-40B4-BE49-F238E27FC236}">
                <a16:creationId xmlns:a16="http://schemas.microsoft.com/office/drawing/2014/main" id="{EBF5F77F-528B-416E-9036-5ACF1B3F0266}"/>
              </a:ext>
            </a:extLst>
          </p:cNvPr>
          <p:cNvGrpSpPr/>
          <p:nvPr userDrawn="1"/>
        </p:nvGrpSpPr>
        <p:grpSpPr>
          <a:xfrm>
            <a:off x="14202697" y="17033"/>
            <a:ext cx="1871409" cy="981899"/>
            <a:chOff x="1937276" y="1737536"/>
            <a:chExt cx="5111594" cy="2936512"/>
          </a:xfrm>
        </p:grpSpPr>
        <p:pic>
          <p:nvPicPr>
            <p:cNvPr id="13" name="Picture 12">
              <a:extLst>
                <a:ext uri="{FF2B5EF4-FFF2-40B4-BE49-F238E27FC236}">
                  <a16:creationId xmlns:a16="http://schemas.microsoft.com/office/drawing/2014/main" id="{7E892E4D-4E09-40F8-B29E-11893EF517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4" name="Rectangle 13">
              <a:extLst>
                <a:ext uri="{FF2B5EF4-FFF2-40B4-BE49-F238E27FC236}">
                  <a16:creationId xmlns:a16="http://schemas.microsoft.com/office/drawing/2014/main" id="{EE4779C4-518A-4194-B065-FEBA42C09A5C}"/>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Box 14">
              <a:extLst>
                <a:ext uri="{FF2B5EF4-FFF2-40B4-BE49-F238E27FC236}">
                  <a16:creationId xmlns:a16="http://schemas.microsoft.com/office/drawing/2014/main" id="{909F0817-16A4-45E4-ABDB-53703F382D70}"/>
                </a:ext>
              </a:extLst>
            </p:cNvPr>
            <p:cNvSpPr txBox="1"/>
            <p:nvPr userDrawn="1"/>
          </p:nvSpPr>
          <p:spPr>
            <a:xfrm rot="20651528">
              <a:off x="4643605" y="2556542"/>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3170960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32001" y="1496484"/>
            <a:ext cx="12192000" cy="3183467"/>
          </a:xfrm>
        </p:spPr>
        <p:txBody>
          <a:bodyPr anchor="b">
            <a:normAutofit/>
          </a:bodyPr>
          <a:lstStyle>
            <a:lvl1pPr algn="ctr">
              <a:defRPr sz="4799" b="1" i="0">
                <a:latin typeface="Helvetica" charset="0"/>
                <a:ea typeface="Helvetica" charset="0"/>
                <a:cs typeface="Helvetica" charset="0"/>
              </a:defRPr>
            </a:lvl1pPr>
          </a:lstStyle>
          <a:p>
            <a:r>
              <a:rPr lang="en-US" dirty="0"/>
              <a:t>CLICK TO EDIT MASTER TITLE STYLE</a:t>
            </a:r>
          </a:p>
        </p:txBody>
      </p:sp>
      <p:sp>
        <p:nvSpPr>
          <p:cNvPr id="3" name="Subtitle 2"/>
          <p:cNvSpPr>
            <a:spLocks noGrp="1"/>
          </p:cNvSpPr>
          <p:nvPr>
            <p:ph type="subTitle" idx="1"/>
          </p:nvPr>
        </p:nvSpPr>
        <p:spPr>
          <a:xfrm>
            <a:off x="2032001" y="4802717"/>
            <a:ext cx="12192000" cy="2207683"/>
          </a:xfrm>
        </p:spPr>
        <p:txBody>
          <a:bodyPr/>
          <a:lstStyle>
            <a:lvl1pPr marL="0" indent="0" algn="ctr">
              <a:buNone/>
              <a:defRPr sz="3199" b="0" i="0">
                <a:latin typeface="Helvetica" charset="0"/>
                <a:ea typeface="Helvetica" charset="0"/>
                <a:cs typeface="Helvetica" charset="0"/>
              </a:defRPr>
            </a:lvl1pPr>
            <a:lvl2pPr marL="609402" indent="0" algn="ctr">
              <a:buNone/>
              <a:defRPr sz="2665"/>
            </a:lvl2pPr>
            <a:lvl3pPr marL="1218804" indent="0" algn="ctr">
              <a:buNone/>
              <a:defRPr sz="2399"/>
            </a:lvl3pPr>
            <a:lvl4pPr marL="1828206" indent="0" algn="ctr">
              <a:buNone/>
              <a:defRPr sz="2133"/>
            </a:lvl4pPr>
            <a:lvl5pPr marL="2437607"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7BF423-E983-43EB-ACF7-1534CC552F91}" type="datetime1">
              <a:rPr lang="en-US" smtClean="0">
                <a:solidFill>
                  <a:prstClr val="black">
                    <a:tint val="75000"/>
                  </a:prstClr>
                </a:solidFill>
              </a:rPr>
              <a:pPr/>
              <a:t>8/19/2021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5419" y="1496484"/>
            <a:ext cx="3465164" cy="2145400"/>
          </a:xfrm>
          <a:prstGeom prst="rect">
            <a:avLst/>
          </a:prstGeom>
        </p:spPr>
      </p:pic>
    </p:spTree>
    <p:extLst>
      <p:ext uri="{BB962C8B-B14F-4D97-AF65-F5344CB8AC3E}">
        <p14:creationId xmlns:p14="http://schemas.microsoft.com/office/powerpoint/2010/main" val="4203646576"/>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765E09-700A-48B8-9599-4D82F6AEB346}" type="datetime1">
              <a:rPr lang="en-US" smtClean="0">
                <a:solidFill>
                  <a:prstClr val="black">
                    <a:tint val="75000"/>
                  </a:prstClr>
                </a:solidFill>
              </a:rPr>
              <a:pPr/>
              <a:t>8/19/2021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pic>
        <p:nvPicPr>
          <p:cNvPr id="11" name="Picture 10">
            <a:extLst>
              <a:ext uri="{FF2B5EF4-FFF2-40B4-BE49-F238E27FC236}">
                <a16:creationId xmlns:a16="http://schemas.microsoft.com/office/drawing/2014/main" id="{A72FD155-52E2-4AF9-9CC7-84949CD590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2213052845"/>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3D968C-3020-4D82-B5D8-B2619FEC3720}" type="datetime1">
              <a:rPr lang="en-US" smtClean="0">
                <a:solidFill>
                  <a:prstClr val="black">
                    <a:tint val="75000"/>
                  </a:prstClr>
                </a:solidFill>
              </a:rPr>
              <a:pPr/>
              <a:t>8/19/2021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14" name="Parallelogram 13"/>
          <p:cNvSpPr/>
          <p:nvPr/>
        </p:nvSpPr>
        <p:spPr>
          <a:xfrm>
            <a:off x="1456546" y="1407269"/>
            <a:ext cx="12765903" cy="6263503"/>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grpSp>
        <p:nvGrpSpPr>
          <p:cNvPr id="19" name="Group 18"/>
          <p:cNvGrpSpPr/>
          <p:nvPr/>
        </p:nvGrpSpPr>
        <p:grpSpPr>
          <a:xfrm>
            <a:off x="1" y="0"/>
            <a:ext cx="16256000" cy="981899"/>
            <a:chOff x="0" y="0"/>
            <a:chExt cx="12192000" cy="736424"/>
          </a:xfrm>
        </p:grpSpPr>
        <p:sp>
          <p:nvSpPr>
            <p:cNvPr id="21" name="Rectangle 20"/>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2" name="Rectangle 21"/>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3" name="Parallelogram 22"/>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pic>
          <p:nvPicPr>
            <p:cNvPr id="25" name="Picture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527223" y="2047874"/>
            <a:ext cx="6491416" cy="868977"/>
          </a:xfrm>
        </p:spPr>
        <p:txBody>
          <a:bodyPr/>
          <a:lstStyle>
            <a:lvl1pPr>
              <a:defRPr sz="4799" b="1" i="0">
                <a:solidFill>
                  <a:srgbClr val="333366"/>
                </a:solidFill>
                <a:latin typeface="Helvetica" charset="0"/>
                <a:ea typeface="Helvetica" charset="0"/>
                <a:cs typeface="Helvetica" charset="0"/>
              </a:defRPr>
            </a:lvl1pPr>
          </a:lstStyle>
          <a:p>
            <a:r>
              <a:rPr lang="en-US"/>
              <a:t>Click to edit Master title style</a:t>
            </a:r>
          </a:p>
        </p:txBody>
      </p:sp>
      <p:sp>
        <p:nvSpPr>
          <p:cNvPr id="27" name="Content Placeholder 2"/>
          <p:cNvSpPr>
            <a:spLocks noGrp="1"/>
          </p:cNvSpPr>
          <p:nvPr>
            <p:ph sz="half" idx="1"/>
          </p:nvPr>
        </p:nvSpPr>
        <p:spPr>
          <a:xfrm>
            <a:off x="527221" y="3342219"/>
            <a:ext cx="6491416" cy="4434303"/>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225589" y="-16357"/>
            <a:ext cx="1638647" cy="1032357"/>
          </a:xfrm>
          <a:prstGeom prst="rect">
            <a:avLst/>
          </a:prstGeom>
        </p:spPr>
      </p:pic>
    </p:spTree>
    <p:extLst>
      <p:ext uri="{BB962C8B-B14F-4D97-AF65-F5344CB8AC3E}">
        <p14:creationId xmlns:p14="http://schemas.microsoft.com/office/powerpoint/2010/main" val="41628684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p:nvSpPr>
        <p:spPr>
          <a:xfrm>
            <a:off x="1"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 name="Title 1"/>
          <p:cNvSpPr>
            <a:spLocks noGrp="1"/>
          </p:cNvSpPr>
          <p:nvPr>
            <p:ph type="title"/>
          </p:nvPr>
        </p:nvSpPr>
        <p:spPr>
          <a:xfrm>
            <a:off x="404388" y="1273548"/>
            <a:ext cx="14020800" cy="868977"/>
          </a:xfrm>
        </p:spPr>
        <p:txBody>
          <a:bodyPr/>
          <a:lstStyle>
            <a:lvl1pPr>
              <a:defRPr sz="4799" b="1" i="0">
                <a:solidFill>
                  <a:srgbClr val="333366"/>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sz="half" idx="1"/>
          </p:nvPr>
        </p:nvSpPr>
        <p:spPr>
          <a:xfrm>
            <a:off x="404389" y="2434167"/>
            <a:ext cx="6908800" cy="5801784"/>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16388" y="2434167"/>
            <a:ext cx="6908800" cy="5801784"/>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8E254E-3B67-414C-BD08-EA0DA10E9504}" type="datetime1">
              <a:rPr lang="en-US" smtClean="0">
                <a:solidFill>
                  <a:prstClr val="black">
                    <a:tint val="75000"/>
                  </a:prstClr>
                </a:solidFill>
              </a:rPr>
              <a:pPr/>
              <a:t>8/19/2021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8" name="Group 17"/>
          <p:cNvGrpSpPr/>
          <p:nvPr/>
        </p:nvGrpSpPr>
        <p:grpSpPr>
          <a:xfrm>
            <a:off x="1" y="0"/>
            <a:ext cx="16256000" cy="981899"/>
            <a:chOff x="0" y="0"/>
            <a:chExt cx="12192000" cy="736424"/>
          </a:xfrm>
        </p:grpSpPr>
        <p:sp>
          <p:nvSpPr>
            <p:cNvPr id="20" name="Rectangle 19"/>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1" name="Rectangle 20"/>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2" name="Parallelogram 21"/>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pic>
          <p:nvPicPr>
            <p:cNvPr id="24" name="Pictur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pic>
        <p:nvPicPr>
          <p:cNvPr id="16" name="Picture 15"/>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225589" y="-16357"/>
            <a:ext cx="1638647" cy="1032357"/>
          </a:xfrm>
          <a:prstGeom prst="rect">
            <a:avLst/>
          </a:prstGeom>
        </p:spPr>
      </p:pic>
    </p:spTree>
    <p:extLst>
      <p:ext uri="{BB962C8B-B14F-4D97-AF65-F5344CB8AC3E}">
        <p14:creationId xmlns:p14="http://schemas.microsoft.com/office/powerpoint/2010/main" val="33820244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2765E09-700A-48B8-9599-4D82F6AEB346}" type="datetime1">
              <a:rPr lang="en-US" smtClean="0">
                <a:solidFill>
                  <a:prstClr val="black">
                    <a:tint val="75000"/>
                  </a:prstClr>
                </a:solidFill>
              </a:rPr>
              <a:pPr/>
              <a:t>8/19/2021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p:nvGrpSpPr>
        <p:grpSpPr>
          <a:xfrm>
            <a:off x="1" y="0"/>
            <a:ext cx="16256000" cy="981899"/>
            <a:chOff x="0" y="0"/>
            <a:chExt cx="12192000" cy="736424"/>
          </a:xfrm>
        </p:grpSpPr>
        <p:sp>
          <p:nvSpPr>
            <p:cNvPr id="13" name="Rectangle 12"/>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14" name="Rectangle 13"/>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15" name="Parallelogram 14"/>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sp>
        <p:nvSpPr>
          <p:cNvPr id="18" name="Rectangle 17"/>
          <p:cNvSpPr/>
          <p:nvPr/>
        </p:nvSpPr>
        <p:spPr>
          <a:xfrm>
            <a:off x="1"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19" name="Title 1"/>
          <p:cNvSpPr>
            <a:spLocks noGrp="1"/>
          </p:cNvSpPr>
          <p:nvPr>
            <p:ph type="title"/>
          </p:nvPr>
        </p:nvSpPr>
        <p:spPr>
          <a:xfrm>
            <a:off x="404388" y="1273548"/>
            <a:ext cx="14020800" cy="868977"/>
          </a:xfrm>
        </p:spPr>
        <p:txBody>
          <a:bodyPr/>
          <a:lstStyle>
            <a:lvl1pPr>
              <a:defRPr sz="4799" b="1" i="0">
                <a:solidFill>
                  <a:srgbClr val="333366"/>
                </a:solidFill>
                <a:latin typeface="Helvetica" charset="0"/>
                <a:ea typeface="Helvetica" charset="0"/>
                <a:cs typeface="Helvetica" charset="0"/>
              </a:defRPr>
            </a:lvl1pPr>
          </a:lstStyle>
          <a:p>
            <a:r>
              <a:rPr lang="en-US"/>
              <a:t>Click to edit Master title style</a:t>
            </a:r>
          </a:p>
        </p:txBody>
      </p:sp>
      <p:sp>
        <p:nvSpPr>
          <p:cNvPr id="20" name="Content Placeholder 2"/>
          <p:cNvSpPr>
            <a:spLocks noGrp="1"/>
          </p:cNvSpPr>
          <p:nvPr>
            <p:ph sz="half" idx="1"/>
          </p:nvPr>
        </p:nvSpPr>
        <p:spPr>
          <a:xfrm>
            <a:off x="404388" y="2434167"/>
            <a:ext cx="14020800" cy="5787196"/>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225589" y="-16357"/>
            <a:ext cx="1638647" cy="1032357"/>
          </a:xfrm>
          <a:prstGeom prst="rect">
            <a:avLst/>
          </a:prstGeom>
        </p:spPr>
      </p:pic>
    </p:spTree>
    <p:extLst>
      <p:ext uri="{BB962C8B-B14F-4D97-AF65-F5344CB8AC3E}">
        <p14:creationId xmlns:p14="http://schemas.microsoft.com/office/powerpoint/2010/main" val="3717024598"/>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33336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0" i="0">
                <a:solidFill>
                  <a:schemeClr val="bg1"/>
                </a:solidFill>
                <a:latin typeface="Helvetica Light" charset="0"/>
                <a:ea typeface="Helvetica Light" charset="0"/>
                <a:cs typeface="Helvetica Light" charset="0"/>
              </a:defRPr>
            </a:lvl1pPr>
          </a:lstStyle>
          <a:p>
            <a:fld id="{52765E09-700A-48B8-9599-4D82F6AEB346}" type="datetime1">
              <a:rPr lang="en-US" smtClean="0">
                <a:solidFill>
                  <a:prstClr val="black">
                    <a:tint val="75000"/>
                  </a:prstClr>
                </a:solidFill>
              </a:rPr>
              <a:pPr/>
              <a:t>8/19/2021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b="0" i="0">
                <a:solidFill>
                  <a:schemeClr val="bg1"/>
                </a:solidFill>
                <a:latin typeface="Helvetica Light" charset="0"/>
                <a:ea typeface="Helvetica Light" charset="0"/>
                <a:cs typeface="Helvetica Light"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i="0">
                <a:solidFill>
                  <a:schemeClr val="bg1"/>
                </a:solidFill>
                <a:latin typeface="Helvetica Light" charset="0"/>
                <a:ea typeface="Helvetica Light" charset="0"/>
                <a:cs typeface="Helvetica Light" charset="0"/>
              </a:defRPr>
            </a:lvl1p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p:nvSpPr>
        <p:spPr>
          <a:xfrm>
            <a:off x="13262920" y="3542274"/>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cxnSp>
        <p:nvCxnSpPr>
          <p:cNvPr id="10" name="Straight Connector 9"/>
          <p:cNvCxnSpPr/>
          <p:nvPr/>
        </p:nvCxnSpPr>
        <p:spPr>
          <a:xfrm>
            <a:off x="14696304"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961613"/>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B2F05-E71F-4CF4-AD32-E49CBA78B053}" type="datetime1">
              <a:rPr lang="en-US" smtClean="0">
                <a:solidFill>
                  <a:prstClr val="black">
                    <a:tint val="75000"/>
                  </a:prstClr>
                </a:solidFill>
              </a:rPr>
              <a:pPr/>
              <a:t>8/19/2021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57234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33336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0" i="0">
                <a:solidFill>
                  <a:schemeClr val="bg1"/>
                </a:solidFill>
                <a:latin typeface="Helvetica Light" charset="0"/>
                <a:ea typeface="Helvetica Light" charset="0"/>
                <a:cs typeface="Helvetica Light" charset="0"/>
              </a:defRPr>
            </a:lvl1pPr>
          </a:lstStyle>
          <a:p>
            <a:r>
              <a:rPr lang="en-US" dirty="0">
                <a:solidFill>
                  <a:prstClr val="black">
                    <a:tint val="75000"/>
                  </a:prstClr>
                </a:solidFill>
              </a:rPr>
              <a:t>10/23/2017</a:t>
            </a:r>
          </a:p>
        </p:txBody>
      </p:sp>
      <p:sp>
        <p:nvSpPr>
          <p:cNvPr id="4" name="Footer Placeholder 3"/>
          <p:cNvSpPr>
            <a:spLocks noGrp="1"/>
          </p:cNvSpPr>
          <p:nvPr>
            <p:ph type="ftr" sz="quarter" idx="11"/>
          </p:nvPr>
        </p:nvSpPr>
        <p:spPr/>
        <p:txBody>
          <a:bodyPr/>
          <a:lstStyle>
            <a:lvl1pPr>
              <a:defRPr b="0" i="0">
                <a:solidFill>
                  <a:schemeClr val="bg1"/>
                </a:solidFill>
                <a:latin typeface="Helvetica Light" charset="0"/>
                <a:ea typeface="Helvetica Light" charset="0"/>
                <a:cs typeface="Helvetica Light"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i="0">
                <a:solidFill>
                  <a:schemeClr val="bg1"/>
                </a:solidFill>
                <a:latin typeface="Helvetica Light" charset="0"/>
                <a:ea typeface="Helvetica Light" charset="0"/>
                <a:cs typeface="Helvetica Light" charset="0"/>
              </a:defRPr>
            </a:lvl1p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p:nvSpPr>
        <p:spPr>
          <a:xfrm>
            <a:off x="13262920" y="3542274"/>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cxnSp>
        <p:nvCxnSpPr>
          <p:cNvPr id="10" name="Straight Connector 9"/>
          <p:cNvCxnSpPr/>
          <p:nvPr/>
        </p:nvCxnSpPr>
        <p:spPr>
          <a:xfrm>
            <a:off x="14696304"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677797" y="3508491"/>
            <a:ext cx="2585123" cy="1272117"/>
          </a:xfrm>
        </p:spPr>
        <p:txBody>
          <a:bodyPr anchor="ctr"/>
          <a:lstStyle>
            <a:lvl1pPr marL="0" indent="0">
              <a:buNone/>
              <a:defRPr b="1" baseline="0">
                <a:solidFill>
                  <a:schemeClr val="bg1"/>
                </a:solidFill>
              </a:defRPr>
            </a:lvl1pPr>
          </a:lstStyle>
          <a:p>
            <a:pPr lvl="0"/>
            <a:r>
              <a:rPr lang="en-US" dirty="0"/>
              <a:t>SECTION BREAK</a:t>
            </a:r>
          </a:p>
        </p:txBody>
      </p:sp>
      <p:sp>
        <p:nvSpPr>
          <p:cNvPr id="12" name="Text Placeholder 11"/>
          <p:cNvSpPr>
            <a:spLocks noGrp="1"/>
          </p:cNvSpPr>
          <p:nvPr>
            <p:ph type="body" sz="quarter" idx="14" hasCustomPrompt="1"/>
          </p:nvPr>
        </p:nvSpPr>
        <p:spPr>
          <a:xfrm>
            <a:off x="13476093" y="3710518"/>
            <a:ext cx="973920" cy="861484"/>
          </a:xfrm>
        </p:spPr>
        <p:txBody>
          <a:bodyPr anchor="ctr">
            <a:normAutofit/>
          </a:bodyPr>
          <a:lstStyle>
            <a:lvl1pPr marL="0" indent="0">
              <a:buNone/>
              <a:defRPr sz="4267" b="1">
                <a:solidFill>
                  <a:schemeClr val="accent1">
                    <a:lumMod val="50000"/>
                  </a:schemeClr>
                </a:solidFill>
              </a:defRPr>
            </a:lvl1pPr>
          </a:lstStyle>
          <a:p>
            <a:pPr lvl="0"/>
            <a:r>
              <a:rPr lang="en-US" dirty="0"/>
              <a:t>01</a:t>
            </a:r>
          </a:p>
        </p:txBody>
      </p:sp>
    </p:spTree>
    <p:extLst>
      <p:ext uri="{BB962C8B-B14F-4D97-AF65-F5344CB8AC3E}">
        <p14:creationId xmlns:p14="http://schemas.microsoft.com/office/powerpoint/2010/main" val="201713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24727-DE0E-48F2-8578-E2A4ECD3CEDF}"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28216068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dirty="0"/>
          </a:p>
        </p:txBody>
      </p:sp>
      <p:grpSp>
        <p:nvGrpSpPr>
          <p:cNvPr id="16" name="Group 15"/>
          <p:cNvGrpSpPr/>
          <p:nvPr userDrawn="1"/>
        </p:nvGrpSpPr>
        <p:grpSpPr>
          <a:xfrm>
            <a:off x="1" y="0"/>
            <a:ext cx="16256000" cy="981899"/>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1117601" y="1273548"/>
            <a:ext cx="14020800" cy="868977"/>
          </a:xfrm>
        </p:spPr>
        <p:txBody>
          <a:bodyPr/>
          <a:lstStyle>
            <a:lvl1pPr>
              <a:defRPr sz="4799"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1117601" y="2434167"/>
            <a:ext cx="14020800" cy="5787196"/>
          </a:xfrm>
        </p:spPr>
        <p:txBody>
          <a:bodyPr>
            <a:normAutofit/>
          </a:bodyPr>
          <a:lstStyle>
            <a:lvl1pPr>
              <a:defRPr sz="2399" b="0" i="0">
                <a:latin typeface="Arial" panose="020B0604020202020204" pitchFamily="34" charset="0"/>
                <a:ea typeface="Arial" panose="020B0604020202020204" pitchFamily="34" charset="0"/>
                <a:cs typeface="Arial" panose="020B0604020202020204" pitchFamily="34" charset="0"/>
              </a:defRPr>
            </a:lvl1pPr>
            <a:lvl2pPr>
              <a:defRPr sz="2399" b="0" i="0">
                <a:latin typeface="Arial" panose="020B0604020202020204" pitchFamily="34" charset="0"/>
                <a:ea typeface="Arial" panose="020B0604020202020204" pitchFamily="34" charset="0"/>
                <a:cs typeface="Arial" panose="020B0604020202020204" pitchFamily="34" charset="0"/>
              </a:defRPr>
            </a:lvl2pPr>
            <a:lvl3pPr>
              <a:defRPr sz="2399" b="0" i="0">
                <a:latin typeface="Arial" panose="020B0604020202020204" pitchFamily="34" charset="0"/>
                <a:ea typeface="Arial" panose="020B0604020202020204" pitchFamily="34" charset="0"/>
                <a:cs typeface="Arial" panose="020B0604020202020204" pitchFamily="34" charset="0"/>
              </a:defRPr>
            </a:lvl3pPr>
            <a:lvl4pPr>
              <a:defRPr sz="2399" b="0" i="0">
                <a:latin typeface="Arial" panose="020B0604020202020204" pitchFamily="34" charset="0"/>
                <a:ea typeface="Arial" panose="020B0604020202020204" pitchFamily="34" charset="0"/>
                <a:cs typeface="Arial" panose="020B0604020202020204" pitchFamily="34" charset="0"/>
              </a:defRPr>
            </a:lvl4pPr>
            <a:lvl5pPr>
              <a:defRPr sz="2399"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6279194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765E09-700A-48B8-9599-4D82F6AEB346}" type="datetime1">
              <a:rPr lang="en-US" smtClean="0">
                <a:solidFill>
                  <a:prstClr val="black">
                    <a:tint val="75000"/>
                  </a:prstClr>
                </a:solidFill>
              </a:rPr>
              <a:pPr/>
              <a:t>8/19/2021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pic>
        <p:nvPicPr>
          <p:cNvPr id="11" name="Picture 10"/>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225589" y="-16357"/>
            <a:ext cx="1638647" cy="1032357"/>
          </a:xfrm>
          <a:prstGeom prst="rect">
            <a:avLst/>
          </a:prstGeom>
        </p:spPr>
      </p:pic>
    </p:spTree>
    <p:extLst>
      <p:ext uri="{BB962C8B-B14F-4D97-AF65-F5344CB8AC3E}">
        <p14:creationId xmlns:p14="http://schemas.microsoft.com/office/powerpoint/2010/main" val="227417270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824727-DE0E-48F2-8578-E2A4ECD3CEDF}"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354402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824727-DE0E-48F2-8578-E2A4ECD3CEDF}" type="datetimeFigureOut">
              <a:rPr lang="en-US" smtClean="0"/>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3448854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824727-DE0E-48F2-8578-E2A4ECD3CEDF}" type="datetimeFigureOut">
              <a:rPr lang="en-US" smtClean="0"/>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320578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24727-DE0E-48F2-8578-E2A4ECD3CEDF}" type="datetimeFigureOut">
              <a:rPr lang="en-US" smtClean="0"/>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48068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6256000" cy="981899"/>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5F410EF8-E7A6-4E55-965F-145506144255}"/>
              </a:ext>
            </a:extLst>
          </p:cNvPr>
          <p:cNvGrpSpPr/>
          <p:nvPr userDrawn="1"/>
        </p:nvGrpSpPr>
        <p:grpSpPr>
          <a:xfrm>
            <a:off x="14202696" y="17032"/>
            <a:ext cx="1871409" cy="981899"/>
            <a:chOff x="1937276" y="1737536"/>
            <a:chExt cx="5111594" cy="2936512"/>
          </a:xfrm>
        </p:grpSpPr>
        <p:pic>
          <p:nvPicPr>
            <p:cNvPr id="17" name="Picture 16">
              <a:extLst>
                <a:ext uri="{FF2B5EF4-FFF2-40B4-BE49-F238E27FC236}">
                  <a16:creationId xmlns:a16="http://schemas.microsoft.com/office/drawing/2014/main" id="{1DB83C78-744A-406D-A8C6-CB25208F6B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1" name="Rectangle 20">
              <a:extLst>
                <a:ext uri="{FF2B5EF4-FFF2-40B4-BE49-F238E27FC236}">
                  <a16:creationId xmlns:a16="http://schemas.microsoft.com/office/drawing/2014/main" id="{52D98766-5E8D-4519-A54A-BFAF924F1E52}"/>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5C42A247-2A01-4B5A-A43F-E571F331CBBB}"/>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320671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D8824727-DE0E-48F2-8578-E2A4ECD3CEDF}"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344044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0917" y="1316567"/>
            <a:ext cx="822960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D8824727-DE0E-48F2-8578-E2A4ECD3CEDF}"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3452179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24727-DE0E-48F2-8578-E2A4ECD3CEDF}"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3072390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24727-DE0E-48F2-8578-E2A4ECD3CEDF}"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1911285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latin typeface="Helvetica" panose="020B0604020202020204" pitchFamily="34" charset="0"/>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latin typeface="Helvetica" panose="020B0604020202020204" pitchFamily="34" charset="0"/>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latin typeface="Helvetica" panose="020B0604020202020204"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 name="TextBox 1">
            <a:extLst>
              <a:ext uri="{FF2B5EF4-FFF2-40B4-BE49-F238E27FC236}">
                <a16:creationId xmlns:a16="http://schemas.microsoft.com/office/drawing/2014/main" id="{80B3620B-EC0A-4243-ABBC-B98E73499445}"/>
              </a:ext>
            </a:extLst>
          </p:cNvPr>
          <p:cNvSpPr txBox="1"/>
          <p:nvPr userDrawn="1"/>
        </p:nvSpPr>
        <p:spPr>
          <a:xfrm>
            <a:off x="2030413" y="-15153"/>
            <a:ext cx="11483791" cy="995209"/>
          </a:xfrm>
          <a:prstGeom prst="rect">
            <a:avLst/>
          </a:prstGeom>
          <a:noFill/>
        </p:spPr>
        <p:txBody>
          <a:bodyPr wrap="square" rtlCol="0">
            <a:spAutoFit/>
          </a:bodyPr>
          <a:lstStyle/>
          <a:p>
            <a:endParaRPr lang="en-US" sz="5867" dirty="0">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8CB423AE-552F-4060-9C2D-8AD136F084F0}"/>
              </a:ext>
            </a:extLst>
          </p:cNvPr>
          <p:cNvGrpSpPr/>
          <p:nvPr userDrawn="1"/>
        </p:nvGrpSpPr>
        <p:grpSpPr>
          <a:xfrm>
            <a:off x="14202696" y="17032"/>
            <a:ext cx="1871409" cy="981899"/>
            <a:chOff x="1937276" y="1737536"/>
            <a:chExt cx="5111594" cy="2936512"/>
          </a:xfrm>
        </p:grpSpPr>
        <p:pic>
          <p:nvPicPr>
            <p:cNvPr id="14" name="Picture 13">
              <a:extLst>
                <a:ext uri="{FF2B5EF4-FFF2-40B4-BE49-F238E27FC236}">
                  <a16:creationId xmlns:a16="http://schemas.microsoft.com/office/drawing/2014/main" id="{7216BA09-56D5-480D-8880-E4609C3D47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5" name="Rectangle 14">
              <a:extLst>
                <a:ext uri="{FF2B5EF4-FFF2-40B4-BE49-F238E27FC236}">
                  <a16:creationId xmlns:a16="http://schemas.microsoft.com/office/drawing/2014/main" id="{1DD39424-F5AC-4963-8331-6AA7ED6ADFB2}"/>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DCD81237-F4C8-4AFB-B46D-08616C0A94D8}"/>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1164323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latin typeface="Helvetica" panose="020B0604020202020204" pitchFamily="34" charset="0"/>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latin typeface="Helvetica" panose="020B0604020202020204" pitchFamily="34" charset="0"/>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latin typeface="Helvetica" panose="020B0604020202020204"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 name="TextBox 1">
            <a:extLst>
              <a:ext uri="{FF2B5EF4-FFF2-40B4-BE49-F238E27FC236}">
                <a16:creationId xmlns:a16="http://schemas.microsoft.com/office/drawing/2014/main" id="{80B3620B-EC0A-4243-ABBC-B98E73499445}"/>
              </a:ext>
            </a:extLst>
          </p:cNvPr>
          <p:cNvSpPr txBox="1"/>
          <p:nvPr userDrawn="1"/>
        </p:nvSpPr>
        <p:spPr>
          <a:xfrm>
            <a:off x="2030413" y="-15153"/>
            <a:ext cx="11483791" cy="995209"/>
          </a:xfrm>
          <a:prstGeom prst="rect">
            <a:avLst/>
          </a:prstGeom>
          <a:noFill/>
        </p:spPr>
        <p:txBody>
          <a:bodyPr wrap="square" rtlCol="0">
            <a:spAutoFit/>
          </a:bodyPr>
          <a:lstStyle/>
          <a:p>
            <a:endParaRPr lang="en-US" sz="5867" dirty="0">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269E7600-97C6-4421-8883-F9F6AEFA6E95}"/>
              </a:ext>
            </a:extLst>
          </p:cNvPr>
          <p:cNvGrpSpPr/>
          <p:nvPr userDrawn="1"/>
        </p:nvGrpSpPr>
        <p:grpSpPr>
          <a:xfrm>
            <a:off x="14202696" y="17032"/>
            <a:ext cx="1871409" cy="981899"/>
            <a:chOff x="1937276" y="1737536"/>
            <a:chExt cx="5111594" cy="2936512"/>
          </a:xfrm>
        </p:grpSpPr>
        <p:pic>
          <p:nvPicPr>
            <p:cNvPr id="14" name="Picture 13">
              <a:extLst>
                <a:ext uri="{FF2B5EF4-FFF2-40B4-BE49-F238E27FC236}">
                  <a16:creationId xmlns:a16="http://schemas.microsoft.com/office/drawing/2014/main" id="{6B034668-5A3E-407E-A903-2BA752DD6E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5" name="Rectangle 14">
              <a:extLst>
                <a:ext uri="{FF2B5EF4-FFF2-40B4-BE49-F238E27FC236}">
                  <a16:creationId xmlns:a16="http://schemas.microsoft.com/office/drawing/2014/main" id="{9443D7D0-117E-47CB-B865-15BC61A3C2B6}"/>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C37B548F-6E80-4C0F-BFA4-D087F93A0B0A}"/>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1392483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latin typeface="Helvetica" panose="020B0604020202020204" pitchFamily="34" charset="0"/>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latin typeface="Helvetica" panose="020B0604020202020204" pitchFamily="34" charset="0"/>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latin typeface="Helvetica" panose="020B0604020202020204"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 name="TextBox 1">
            <a:extLst>
              <a:ext uri="{FF2B5EF4-FFF2-40B4-BE49-F238E27FC236}">
                <a16:creationId xmlns:a16="http://schemas.microsoft.com/office/drawing/2014/main" id="{80B3620B-EC0A-4243-ABBC-B98E73499445}"/>
              </a:ext>
            </a:extLst>
          </p:cNvPr>
          <p:cNvSpPr txBox="1"/>
          <p:nvPr userDrawn="1"/>
        </p:nvSpPr>
        <p:spPr>
          <a:xfrm>
            <a:off x="2030413" y="-15153"/>
            <a:ext cx="11483791" cy="995209"/>
          </a:xfrm>
          <a:prstGeom prst="rect">
            <a:avLst/>
          </a:prstGeom>
          <a:noFill/>
        </p:spPr>
        <p:txBody>
          <a:bodyPr wrap="square" rtlCol="0">
            <a:spAutoFit/>
          </a:bodyPr>
          <a:lstStyle/>
          <a:p>
            <a:endParaRPr lang="en-US" sz="5867" dirty="0">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85EA27F7-C1B8-483A-857B-77D2D6F1E828}"/>
              </a:ext>
            </a:extLst>
          </p:cNvPr>
          <p:cNvGrpSpPr/>
          <p:nvPr userDrawn="1"/>
        </p:nvGrpSpPr>
        <p:grpSpPr>
          <a:xfrm>
            <a:off x="14202696" y="17032"/>
            <a:ext cx="1871409" cy="981899"/>
            <a:chOff x="1937276" y="1737536"/>
            <a:chExt cx="5111594" cy="2936512"/>
          </a:xfrm>
        </p:grpSpPr>
        <p:pic>
          <p:nvPicPr>
            <p:cNvPr id="14" name="Picture 13">
              <a:extLst>
                <a:ext uri="{FF2B5EF4-FFF2-40B4-BE49-F238E27FC236}">
                  <a16:creationId xmlns:a16="http://schemas.microsoft.com/office/drawing/2014/main" id="{318BD790-A713-48B1-A3A3-2DEA17A466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5" name="Rectangle 14">
              <a:extLst>
                <a:ext uri="{FF2B5EF4-FFF2-40B4-BE49-F238E27FC236}">
                  <a16:creationId xmlns:a16="http://schemas.microsoft.com/office/drawing/2014/main" id="{F2308ED2-E6C5-4024-B8F6-F852D9F09485}"/>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AE399A6E-7873-40B9-AFC4-4C0180404050}"/>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970950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06402" y="406400"/>
            <a:ext cx="15436311" cy="1305077"/>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004205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32000" y="1496484"/>
            <a:ext cx="12192000" cy="3183467"/>
          </a:xfrm>
        </p:spPr>
        <p:txBody>
          <a:bodyPr anchor="b">
            <a:normAutofit/>
          </a:bodyPr>
          <a:lstStyle>
            <a:lvl1pPr algn="ctr">
              <a:defRPr sz="4800" b="1" i="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b="0" i="0">
                <a:latin typeface="Arial" panose="020B0604020202020204" pitchFamily="34" charset="0"/>
                <a:ea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4" name="Date Placeholder 3"/>
          <p:cNvSpPr>
            <a:spLocks noGrp="1"/>
          </p:cNvSpPr>
          <p:nvPr>
            <p:ph type="dt" sz="half" idx="10"/>
          </p:nvPr>
        </p:nvSpPr>
        <p:spPr/>
        <p:txBody>
          <a:bodyPr/>
          <a:lstStyle/>
          <a:p>
            <a:fld id="{CE904C6E-72FA-473C-89DC-1D731327308A}" type="datetime1">
              <a:rPr lang="en-US" smtClean="0">
                <a:solidFill>
                  <a:prstClr val="white"/>
                </a:solidFill>
              </a:rPr>
              <a:pPr/>
              <a:t>8/19/2021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5418" y="1496484"/>
            <a:ext cx="3465164" cy="2145400"/>
          </a:xfrm>
          <a:prstGeom prst="rect">
            <a:avLst/>
          </a:prstGeom>
        </p:spPr>
      </p:pic>
    </p:spTree>
    <p:extLst>
      <p:ext uri="{BB962C8B-B14F-4D97-AF65-F5344CB8AC3E}">
        <p14:creationId xmlns:p14="http://schemas.microsoft.com/office/powerpoint/2010/main" val="390960172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6" name="Group 15"/>
          <p:cNvGrpSpPr/>
          <p:nvPr userDrawn="1"/>
        </p:nvGrpSpPr>
        <p:grpSpPr>
          <a:xfrm>
            <a:off x="0" y="0"/>
            <a:ext cx="16256000" cy="981899"/>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D1936295-9D1C-47B4-9E96-6C183D0C9AE6}"/>
              </a:ext>
            </a:extLst>
          </p:cNvPr>
          <p:cNvGrpSpPr/>
          <p:nvPr userDrawn="1"/>
        </p:nvGrpSpPr>
        <p:grpSpPr>
          <a:xfrm>
            <a:off x="14202696" y="17032"/>
            <a:ext cx="1871409" cy="981899"/>
            <a:chOff x="1937276" y="1737536"/>
            <a:chExt cx="5111594" cy="2936512"/>
          </a:xfrm>
        </p:grpSpPr>
        <p:pic>
          <p:nvPicPr>
            <p:cNvPr id="17" name="Picture 16">
              <a:extLst>
                <a:ext uri="{FF2B5EF4-FFF2-40B4-BE49-F238E27FC236}">
                  <a16:creationId xmlns:a16="http://schemas.microsoft.com/office/drawing/2014/main" id="{D36600BD-CC4C-46B7-A78A-8B9F55D933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1" name="Rectangle 20">
              <a:extLst>
                <a:ext uri="{FF2B5EF4-FFF2-40B4-BE49-F238E27FC236}">
                  <a16:creationId xmlns:a16="http://schemas.microsoft.com/office/drawing/2014/main" id="{8D28B0C4-A94A-4DBC-ACAE-6F149A984A5A}"/>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1093069C-400C-41F6-8E11-71989B75C9C9}"/>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320112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B57450-2B76-400E-804E-CE8598140B6B}" type="datetime1">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sp>
        <p:nvSpPr>
          <p:cNvPr id="14" name="Parallelogram 13"/>
          <p:cNvSpPr/>
          <p:nvPr userDrawn="1"/>
        </p:nvSpPr>
        <p:spPr>
          <a:xfrm>
            <a:off x="-1894703" y="1515764"/>
            <a:ext cx="10593859" cy="6474939"/>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9" name="Group 18"/>
          <p:cNvGrpSpPr/>
          <p:nvPr userDrawn="1"/>
        </p:nvGrpSpPr>
        <p:grpSpPr>
          <a:xfrm>
            <a:off x="0" y="0"/>
            <a:ext cx="16256000" cy="981899"/>
            <a:chOff x="0" y="0"/>
            <a:chExt cx="12192000" cy="736424"/>
          </a:xfrm>
        </p:grpSpPr>
        <p:sp>
          <p:nvSpPr>
            <p:cNvPr id="21" name="Rectangle 20"/>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arallelogram 22"/>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527223" y="2047872"/>
            <a:ext cx="6491416"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27" name="Content Placeholder 2"/>
          <p:cNvSpPr>
            <a:spLocks noGrp="1"/>
          </p:cNvSpPr>
          <p:nvPr>
            <p:ph sz="half" idx="1"/>
          </p:nvPr>
        </p:nvSpPr>
        <p:spPr>
          <a:xfrm>
            <a:off x="527221" y="3342217"/>
            <a:ext cx="6491416" cy="4434303"/>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Parallelogram 27"/>
          <p:cNvSpPr/>
          <p:nvPr userDrawn="1"/>
        </p:nvSpPr>
        <p:spPr>
          <a:xfrm>
            <a:off x="7704340" y="1501244"/>
            <a:ext cx="10593859" cy="6474939"/>
          </a:xfrm>
          <a:prstGeom prst="parallelogram">
            <a:avLst/>
          </a:prstGeom>
          <a:solidFill>
            <a:schemeClr val="bg1">
              <a:lumMod val="95000"/>
            </a:schemeClr>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2692351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B57450-2B76-400E-804E-CE8598140B6B}"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
        <p:nvSpPr>
          <p:cNvPr id="14" name="Parallelogram 13"/>
          <p:cNvSpPr/>
          <p:nvPr userDrawn="1"/>
        </p:nvSpPr>
        <p:spPr>
          <a:xfrm>
            <a:off x="-1894703" y="1515764"/>
            <a:ext cx="10593859" cy="6474939"/>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grpSp>
        <p:nvGrpSpPr>
          <p:cNvPr id="19" name="Group 18"/>
          <p:cNvGrpSpPr/>
          <p:nvPr userDrawn="1"/>
        </p:nvGrpSpPr>
        <p:grpSpPr>
          <a:xfrm>
            <a:off x="0" y="0"/>
            <a:ext cx="16256000" cy="981899"/>
            <a:chOff x="0" y="0"/>
            <a:chExt cx="12192000" cy="736424"/>
          </a:xfrm>
        </p:grpSpPr>
        <p:sp>
          <p:nvSpPr>
            <p:cNvPr id="21" name="Rectangle 20"/>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2" name="Rectangle 21"/>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3" name="Parallelogram 22"/>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527223" y="2047872"/>
            <a:ext cx="6491416"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27" name="Content Placeholder 2"/>
          <p:cNvSpPr>
            <a:spLocks noGrp="1"/>
          </p:cNvSpPr>
          <p:nvPr>
            <p:ph sz="half" idx="1"/>
          </p:nvPr>
        </p:nvSpPr>
        <p:spPr>
          <a:xfrm>
            <a:off x="527221" y="3342217"/>
            <a:ext cx="6491416" cy="4434303"/>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Parallelogram 27"/>
          <p:cNvSpPr/>
          <p:nvPr userDrawn="1"/>
        </p:nvSpPr>
        <p:spPr>
          <a:xfrm>
            <a:off x="7704340" y="1501244"/>
            <a:ext cx="10593859" cy="6474939"/>
          </a:xfrm>
          <a:prstGeom prst="parallelogram">
            <a:avLst/>
          </a:prstGeom>
          <a:solidFill>
            <a:schemeClr val="bg1">
              <a:lumMod val="95000"/>
            </a:schemeClr>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1956295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29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EC8B4-1F1D-4DBA-90FD-6D9DCD9F05FC}"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8" name="Group 17"/>
          <p:cNvGrpSpPr/>
          <p:nvPr userDrawn="1"/>
        </p:nvGrpSpPr>
        <p:grpSpPr>
          <a:xfrm>
            <a:off x="0" y="0"/>
            <a:ext cx="16256000" cy="981899"/>
            <a:chOff x="0" y="0"/>
            <a:chExt cx="12192000" cy="736424"/>
          </a:xfrm>
        </p:grpSpPr>
        <p:sp>
          <p:nvSpPr>
            <p:cNvPr id="20" name="Rectangle 19"/>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1" name="Rectangle 20"/>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2" name="Parallelogram 21"/>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1571539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306838-F736-4AB0-AFEB-580DD8851C89}" type="datetime1">
              <a:rPr lang="en-US" smtClean="0">
                <a:solidFill>
                  <a:prstClr val="black"/>
                </a:solidFill>
              </a:rPr>
              <a:pPr/>
              <a:t>8/19/2021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1" name="Group 10"/>
          <p:cNvGrpSpPr/>
          <p:nvPr userDrawn="1"/>
        </p:nvGrpSpPr>
        <p:grpSpPr>
          <a:xfrm>
            <a:off x="0" y="0"/>
            <a:ext cx="16256000" cy="981899"/>
            <a:chOff x="0" y="0"/>
            <a:chExt cx="12192000" cy="736424"/>
          </a:xfrm>
        </p:grpSpPr>
        <p:sp>
          <p:nvSpPr>
            <p:cNvPr id="13" name="Rectangle 12"/>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4" name="Rectangle 13"/>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5" name="Parallelogram 14"/>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8" name="Rectangle 17"/>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9"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20"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846413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33366"/>
        </a:solidFill>
        <a:effectLst/>
      </p:bgPr>
    </p:bg>
    <p:spTree>
      <p:nvGrpSpPr>
        <p:cNvPr id="1" name=""/>
        <p:cNvGrpSpPr/>
        <p:nvPr/>
      </p:nvGrpSpPr>
      <p:grpSpPr>
        <a:xfrm>
          <a:off x="0" y="0"/>
          <a:ext cx="0" cy="0"/>
          <a:chOff x="0" y="0"/>
          <a:chExt cx="0" cy="0"/>
        </a:xfrm>
      </p:grpSpPr>
      <p:sp>
        <p:nvSpPr>
          <p:cNvPr id="6" name="Rectangle 5"/>
          <p:cNvSpPr/>
          <p:nvPr userDrawn="1"/>
        </p:nvSpPr>
        <p:spPr>
          <a:xfrm>
            <a:off x="13262920" y="3542271"/>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cxnSp>
        <p:nvCxnSpPr>
          <p:cNvPr id="10" name="Straight Connector 9"/>
          <p:cNvCxnSpPr/>
          <p:nvPr userDrawn="1"/>
        </p:nvCxnSpPr>
        <p:spPr>
          <a:xfrm>
            <a:off x="14696304"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14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C8AFC-9A2C-4056-A725-E80817EA3686}" type="datetime1">
              <a:rPr lang="en-US" smtClean="0">
                <a:solidFill>
                  <a:prstClr val="black"/>
                </a:solidFill>
              </a:rPr>
              <a:pPr/>
              <a:t>8/19/2021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6956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57CA9662-3C1A-4D4D-B95C-354B6D0EC741}"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40609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0917" y="1316567"/>
            <a:ext cx="822960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4882099E-1008-4991-988D-C89179AFD731}"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60527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0B8BB-9F10-4633-A0C8-9FFAFD490BAB}"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356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1EB6E-F6E7-4592-913B-828E1C423FDA}"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8804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E53349-FE1A-499B-919A-DF56D393F885}" type="datetime1">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1" y="-8232"/>
            <a:ext cx="16256000" cy="990131"/>
            <a:chOff x="0" y="-6174"/>
            <a:chExt cx="12192000" cy="742598"/>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9097" y="-6174"/>
              <a:ext cx="1070873" cy="74259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Tree>
    <p:extLst>
      <p:ext uri="{BB962C8B-B14F-4D97-AF65-F5344CB8AC3E}">
        <p14:creationId xmlns:p14="http://schemas.microsoft.com/office/powerpoint/2010/main" val="279991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29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EC8B4-1F1D-4DBA-90FD-6D9DCD9F05FC}" type="datetime1">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8BF81-8B34-B643-B5B0-4C1DA59A715B}" type="slidenum">
              <a:rPr lang="en-US" smtClean="0"/>
              <a:t>‹#›</a:t>
            </a:fld>
            <a:endParaRPr lang="en-US"/>
          </a:p>
        </p:txBody>
      </p:sp>
      <p:grpSp>
        <p:nvGrpSpPr>
          <p:cNvPr id="18" name="Group 17"/>
          <p:cNvGrpSpPr/>
          <p:nvPr userDrawn="1"/>
        </p:nvGrpSpPr>
        <p:grpSpPr>
          <a:xfrm>
            <a:off x="0" y="0"/>
            <a:ext cx="16256000" cy="981899"/>
            <a:chOff x="0" y="0"/>
            <a:chExt cx="12192000" cy="736424"/>
          </a:xfrm>
        </p:grpSpPr>
        <p:sp>
          <p:nvSpPr>
            <p:cNvPr id="20" name="Rectangle 19"/>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Parallelogram 21"/>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81321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32000" y="1496484"/>
            <a:ext cx="12192000" cy="3183467"/>
          </a:xfrm>
        </p:spPr>
        <p:txBody>
          <a:bodyPr anchor="b">
            <a:normAutofit/>
          </a:bodyPr>
          <a:lstStyle>
            <a:lvl1pPr algn="ctr">
              <a:defRPr sz="4800" b="1" i="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b="0" i="0">
                <a:latin typeface="Arial" panose="020B0604020202020204" pitchFamily="34" charset="0"/>
                <a:ea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4" name="Date Placeholder 3"/>
          <p:cNvSpPr>
            <a:spLocks noGrp="1"/>
          </p:cNvSpPr>
          <p:nvPr>
            <p:ph type="dt" sz="half" idx="10"/>
          </p:nvPr>
        </p:nvSpPr>
        <p:spPr/>
        <p:txBody>
          <a:bodyPr/>
          <a:lstStyle/>
          <a:p>
            <a:fld id="{CE904C6E-72FA-473C-89DC-1D731327308A}" type="datetime1">
              <a:rPr lang="en-US" smtClean="0">
                <a:solidFill>
                  <a:prstClr val="white"/>
                </a:solidFill>
              </a:rPr>
              <a:pPr/>
              <a:t>8/19/2021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5418" y="1496484"/>
            <a:ext cx="3465164" cy="2145400"/>
          </a:xfrm>
          <a:prstGeom prst="rect">
            <a:avLst/>
          </a:prstGeom>
        </p:spPr>
      </p:pic>
    </p:spTree>
    <p:extLst>
      <p:ext uri="{BB962C8B-B14F-4D97-AF65-F5344CB8AC3E}">
        <p14:creationId xmlns:p14="http://schemas.microsoft.com/office/powerpoint/2010/main" val="377460017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6" name="Group 15"/>
          <p:cNvGrpSpPr/>
          <p:nvPr userDrawn="1"/>
        </p:nvGrpSpPr>
        <p:grpSpPr>
          <a:xfrm>
            <a:off x="0" y="0"/>
            <a:ext cx="16256000" cy="981899"/>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5F410EF8-E7A6-4E55-965F-145506144255}"/>
              </a:ext>
            </a:extLst>
          </p:cNvPr>
          <p:cNvGrpSpPr/>
          <p:nvPr userDrawn="1"/>
        </p:nvGrpSpPr>
        <p:grpSpPr>
          <a:xfrm>
            <a:off x="14202696" y="17032"/>
            <a:ext cx="1871409" cy="981899"/>
            <a:chOff x="1937276" y="1737536"/>
            <a:chExt cx="5111594" cy="2936512"/>
          </a:xfrm>
        </p:grpSpPr>
        <p:pic>
          <p:nvPicPr>
            <p:cNvPr id="17" name="Picture 16">
              <a:extLst>
                <a:ext uri="{FF2B5EF4-FFF2-40B4-BE49-F238E27FC236}">
                  <a16:creationId xmlns:a16="http://schemas.microsoft.com/office/drawing/2014/main" id="{1DB83C78-744A-406D-A8C6-CB25208F6B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1" name="Rectangle 20">
              <a:extLst>
                <a:ext uri="{FF2B5EF4-FFF2-40B4-BE49-F238E27FC236}">
                  <a16:creationId xmlns:a16="http://schemas.microsoft.com/office/drawing/2014/main" id="{52D98766-5E8D-4519-A54A-BFAF924F1E52}"/>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5C42A247-2A01-4B5A-A43F-E571F331CBBB}"/>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3037922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B57450-2B76-400E-804E-CE8598140B6B}"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
        <p:nvSpPr>
          <p:cNvPr id="14" name="Parallelogram 13"/>
          <p:cNvSpPr/>
          <p:nvPr userDrawn="1"/>
        </p:nvSpPr>
        <p:spPr>
          <a:xfrm>
            <a:off x="-1894703" y="1515764"/>
            <a:ext cx="10593859" cy="6474939"/>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grpSp>
        <p:nvGrpSpPr>
          <p:cNvPr id="19" name="Group 18"/>
          <p:cNvGrpSpPr/>
          <p:nvPr userDrawn="1"/>
        </p:nvGrpSpPr>
        <p:grpSpPr>
          <a:xfrm>
            <a:off x="0" y="0"/>
            <a:ext cx="16256000" cy="981899"/>
            <a:chOff x="0" y="0"/>
            <a:chExt cx="12192000" cy="736424"/>
          </a:xfrm>
        </p:grpSpPr>
        <p:sp>
          <p:nvSpPr>
            <p:cNvPr id="21" name="Rectangle 20"/>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2" name="Rectangle 21"/>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3" name="Parallelogram 22"/>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527223" y="2047872"/>
            <a:ext cx="6491416"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27" name="Content Placeholder 2"/>
          <p:cNvSpPr>
            <a:spLocks noGrp="1"/>
          </p:cNvSpPr>
          <p:nvPr>
            <p:ph sz="half" idx="1"/>
          </p:nvPr>
        </p:nvSpPr>
        <p:spPr>
          <a:xfrm>
            <a:off x="527221" y="3342217"/>
            <a:ext cx="6491416" cy="4434303"/>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Parallelogram 27"/>
          <p:cNvSpPr/>
          <p:nvPr userDrawn="1"/>
        </p:nvSpPr>
        <p:spPr>
          <a:xfrm>
            <a:off x="7704340" y="1501244"/>
            <a:ext cx="10593859" cy="6474939"/>
          </a:xfrm>
          <a:prstGeom prst="parallelogram">
            <a:avLst/>
          </a:prstGeom>
          <a:solidFill>
            <a:schemeClr val="bg1">
              <a:lumMod val="95000"/>
            </a:schemeClr>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3544866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29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EC8B4-1F1D-4DBA-90FD-6D9DCD9F05FC}"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8" name="Group 17"/>
          <p:cNvGrpSpPr/>
          <p:nvPr userDrawn="1"/>
        </p:nvGrpSpPr>
        <p:grpSpPr>
          <a:xfrm>
            <a:off x="0" y="0"/>
            <a:ext cx="16256000" cy="981899"/>
            <a:chOff x="0" y="0"/>
            <a:chExt cx="12192000" cy="736424"/>
          </a:xfrm>
        </p:grpSpPr>
        <p:sp>
          <p:nvSpPr>
            <p:cNvPr id="20" name="Rectangle 19"/>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1" name="Rectangle 20"/>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2" name="Parallelogram 21"/>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2027538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306838-F736-4AB0-AFEB-580DD8851C89}" type="datetime1">
              <a:rPr lang="en-US" smtClean="0">
                <a:solidFill>
                  <a:prstClr val="black"/>
                </a:solidFill>
              </a:rPr>
              <a:pPr/>
              <a:t>8/19/2021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1" name="Group 10"/>
          <p:cNvGrpSpPr/>
          <p:nvPr userDrawn="1"/>
        </p:nvGrpSpPr>
        <p:grpSpPr>
          <a:xfrm>
            <a:off x="0" y="0"/>
            <a:ext cx="16256000" cy="981899"/>
            <a:chOff x="0" y="0"/>
            <a:chExt cx="12192000" cy="736424"/>
          </a:xfrm>
        </p:grpSpPr>
        <p:sp>
          <p:nvSpPr>
            <p:cNvPr id="13" name="Rectangle 12"/>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4" name="Rectangle 13"/>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5" name="Parallelogram 14"/>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8" name="Rectangle 17"/>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9"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20"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1402826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33366"/>
        </a:solidFill>
        <a:effectLst/>
      </p:bgPr>
    </p:bg>
    <p:spTree>
      <p:nvGrpSpPr>
        <p:cNvPr id="1" name=""/>
        <p:cNvGrpSpPr/>
        <p:nvPr/>
      </p:nvGrpSpPr>
      <p:grpSpPr>
        <a:xfrm>
          <a:off x="0" y="0"/>
          <a:ext cx="0" cy="0"/>
          <a:chOff x="0" y="0"/>
          <a:chExt cx="0" cy="0"/>
        </a:xfrm>
      </p:grpSpPr>
      <p:sp>
        <p:nvSpPr>
          <p:cNvPr id="6" name="Rectangle 5"/>
          <p:cNvSpPr/>
          <p:nvPr userDrawn="1"/>
        </p:nvSpPr>
        <p:spPr>
          <a:xfrm>
            <a:off x="13262920" y="3542271"/>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cxnSp>
        <p:nvCxnSpPr>
          <p:cNvPr id="10" name="Straight Connector 9"/>
          <p:cNvCxnSpPr/>
          <p:nvPr userDrawn="1"/>
        </p:nvCxnSpPr>
        <p:spPr>
          <a:xfrm>
            <a:off x="14696304"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332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C8AFC-9A2C-4056-A725-E80817EA3686}" type="datetime1">
              <a:rPr lang="en-US" smtClean="0">
                <a:solidFill>
                  <a:prstClr val="black"/>
                </a:solidFill>
              </a:rPr>
              <a:pPr/>
              <a:t>8/19/2021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46648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57CA9662-3C1A-4D4D-B95C-354B6D0EC741}"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1970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0917" y="1316567"/>
            <a:ext cx="822960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4882099E-1008-4991-988D-C89179AFD731}"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5705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0B8BB-9F10-4633-A0C8-9FFAFD490BAB}"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460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306838-F736-4AB0-AFEB-580DD8851C89}" type="datetime1">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8BF81-8B34-B643-B5B0-4C1DA59A715B}" type="slidenum">
              <a:rPr lang="en-US" smtClean="0"/>
              <a:t>‹#›</a:t>
            </a:fld>
            <a:endParaRPr lang="en-US"/>
          </a:p>
        </p:txBody>
      </p:sp>
      <p:grpSp>
        <p:nvGrpSpPr>
          <p:cNvPr id="11" name="Group 10"/>
          <p:cNvGrpSpPr/>
          <p:nvPr userDrawn="1"/>
        </p:nvGrpSpPr>
        <p:grpSpPr>
          <a:xfrm>
            <a:off x="0" y="0"/>
            <a:ext cx="16256000" cy="981899"/>
            <a:chOff x="0" y="0"/>
            <a:chExt cx="12192000" cy="736424"/>
          </a:xfrm>
        </p:grpSpPr>
        <p:sp>
          <p:nvSpPr>
            <p:cNvPr id="13" name="Rectangle 12"/>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Parallelogram 14"/>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8" name="Rectangle 17"/>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20"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471563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1EB6E-F6E7-4592-913B-828E1C423FDA}"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4742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AB8708-D92E-4FA8-BD77-55D3C5BDD187}" type="datetime1">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1" name="Picture 10">
            <a:extLst>
              <a:ext uri="{FF2B5EF4-FFF2-40B4-BE49-F238E27FC236}">
                <a16:creationId xmlns:a16="http://schemas.microsoft.com/office/drawing/2014/main" id="{48DD6E0F-FE9C-44B1-B566-1AA7EFE1D8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1524930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E53349-FE1A-499B-919A-DF56D393F885}" type="datetime1">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1" y="-8232"/>
            <a:ext cx="16256000" cy="990131"/>
            <a:chOff x="0" y="-6174"/>
            <a:chExt cx="12192000" cy="742598"/>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9097" y="-6174"/>
              <a:ext cx="1070873" cy="74259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Tree>
    <p:extLst>
      <p:ext uri="{BB962C8B-B14F-4D97-AF65-F5344CB8AC3E}">
        <p14:creationId xmlns:p14="http://schemas.microsoft.com/office/powerpoint/2010/main" val="2345938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765E09-700A-48B8-9599-4D82F6AEB346}" type="datetime1">
              <a:rPr lang="en-US" smtClean="0">
                <a:solidFill>
                  <a:prstClr val="black">
                    <a:tint val="75000"/>
                  </a:prstClr>
                </a:solidFill>
              </a:rPr>
              <a:pPr/>
              <a:t>8/19/2021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prstClr val="white"/>
                </a:solidFill>
              </a:endParaRPr>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138" y="94263"/>
              <a:ext cx="874971" cy="541724"/>
            </a:xfrm>
            <a:prstGeom prst="rect">
              <a:avLst/>
            </a:prstGeom>
          </p:spPr>
        </p:pic>
      </p:grpSp>
      <p:grpSp>
        <p:nvGrpSpPr>
          <p:cNvPr id="12" name="Group 11">
            <a:extLst>
              <a:ext uri="{FF2B5EF4-FFF2-40B4-BE49-F238E27FC236}">
                <a16:creationId xmlns:a16="http://schemas.microsoft.com/office/drawing/2014/main" id="{269E7600-97C6-4421-8883-F9F6AEFA6E95}"/>
              </a:ext>
            </a:extLst>
          </p:cNvPr>
          <p:cNvGrpSpPr/>
          <p:nvPr userDrawn="1"/>
        </p:nvGrpSpPr>
        <p:grpSpPr>
          <a:xfrm>
            <a:off x="14202696" y="17032"/>
            <a:ext cx="1871409" cy="981899"/>
            <a:chOff x="1937276" y="1737536"/>
            <a:chExt cx="5111594" cy="2936512"/>
          </a:xfrm>
        </p:grpSpPr>
        <p:pic>
          <p:nvPicPr>
            <p:cNvPr id="13" name="Picture 12">
              <a:extLst>
                <a:ext uri="{FF2B5EF4-FFF2-40B4-BE49-F238E27FC236}">
                  <a16:creationId xmlns:a16="http://schemas.microsoft.com/office/drawing/2014/main" id="{6B034668-5A3E-407E-A903-2BA752DD6E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4" name="Rectangle 13">
              <a:extLst>
                <a:ext uri="{FF2B5EF4-FFF2-40B4-BE49-F238E27FC236}">
                  <a16:creationId xmlns:a16="http://schemas.microsoft.com/office/drawing/2014/main" id="{9443D7D0-117E-47CB-B865-15BC61A3C2B6}"/>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C37B548F-6E80-4C0F-BFA4-D087F93A0B0A}"/>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135791974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32000" y="1496484"/>
            <a:ext cx="12192000" cy="3183467"/>
          </a:xfrm>
        </p:spPr>
        <p:txBody>
          <a:bodyPr anchor="b">
            <a:normAutofit/>
          </a:bodyPr>
          <a:lstStyle>
            <a:lvl1pPr algn="ctr">
              <a:defRPr sz="4800" b="1" i="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b="0" i="0">
                <a:latin typeface="Arial" panose="020B0604020202020204" pitchFamily="34" charset="0"/>
                <a:ea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4" name="Date Placeholder 3"/>
          <p:cNvSpPr>
            <a:spLocks noGrp="1"/>
          </p:cNvSpPr>
          <p:nvPr>
            <p:ph type="dt" sz="half" idx="10"/>
          </p:nvPr>
        </p:nvSpPr>
        <p:spPr/>
        <p:txBody>
          <a:bodyPr/>
          <a:lstStyle/>
          <a:p>
            <a:fld id="{CE904C6E-72FA-473C-89DC-1D731327308A}" type="datetime1">
              <a:rPr lang="en-US" smtClean="0">
                <a:solidFill>
                  <a:prstClr val="white"/>
                </a:solidFill>
              </a:rPr>
              <a:pPr/>
              <a:t>8/19/2021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5418" y="1496484"/>
            <a:ext cx="3465164" cy="2145400"/>
          </a:xfrm>
          <a:prstGeom prst="rect">
            <a:avLst/>
          </a:prstGeom>
        </p:spPr>
      </p:pic>
    </p:spTree>
    <p:extLst>
      <p:ext uri="{BB962C8B-B14F-4D97-AF65-F5344CB8AC3E}">
        <p14:creationId xmlns:p14="http://schemas.microsoft.com/office/powerpoint/2010/main" val="114875736"/>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6" name="Group 15"/>
          <p:cNvGrpSpPr/>
          <p:nvPr userDrawn="1"/>
        </p:nvGrpSpPr>
        <p:grpSpPr>
          <a:xfrm>
            <a:off x="0" y="0"/>
            <a:ext cx="16256000" cy="981899"/>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ACEDED30-0668-4362-B52A-8EF17FC2337B}"/>
              </a:ext>
            </a:extLst>
          </p:cNvPr>
          <p:cNvGrpSpPr/>
          <p:nvPr userDrawn="1"/>
        </p:nvGrpSpPr>
        <p:grpSpPr>
          <a:xfrm>
            <a:off x="14202696" y="17032"/>
            <a:ext cx="1871409" cy="981899"/>
            <a:chOff x="1937276" y="1737536"/>
            <a:chExt cx="5111594" cy="2936512"/>
          </a:xfrm>
        </p:grpSpPr>
        <p:pic>
          <p:nvPicPr>
            <p:cNvPr id="17" name="Picture 16">
              <a:extLst>
                <a:ext uri="{FF2B5EF4-FFF2-40B4-BE49-F238E27FC236}">
                  <a16:creationId xmlns:a16="http://schemas.microsoft.com/office/drawing/2014/main" id="{389AE223-2EE3-49A4-92D5-7B6DB7D41A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1" name="Rectangle 20">
              <a:extLst>
                <a:ext uri="{FF2B5EF4-FFF2-40B4-BE49-F238E27FC236}">
                  <a16:creationId xmlns:a16="http://schemas.microsoft.com/office/drawing/2014/main" id="{6EA32BB0-A114-4FB6-A9B3-FD6AC39CCE67}"/>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8E6B1208-0521-4569-8BF9-3E31812CFCF7}"/>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3389293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B57450-2B76-400E-804E-CE8598140B6B}"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
        <p:nvSpPr>
          <p:cNvPr id="14" name="Parallelogram 13"/>
          <p:cNvSpPr/>
          <p:nvPr userDrawn="1"/>
        </p:nvSpPr>
        <p:spPr>
          <a:xfrm>
            <a:off x="-1894703" y="1515764"/>
            <a:ext cx="10593859" cy="6474939"/>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grpSp>
        <p:nvGrpSpPr>
          <p:cNvPr id="19" name="Group 18"/>
          <p:cNvGrpSpPr/>
          <p:nvPr userDrawn="1"/>
        </p:nvGrpSpPr>
        <p:grpSpPr>
          <a:xfrm>
            <a:off x="0" y="0"/>
            <a:ext cx="16256000" cy="981899"/>
            <a:chOff x="0" y="0"/>
            <a:chExt cx="12192000" cy="736424"/>
          </a:xfrm>
        </p:grpSpPr>
        <p:sp>
          <p:nvSpPr>
            <p:cNvPr id="21" name="Rectangle 20"/>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2" name="Rectangle 21"/>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3" name="Parallelogram 22"/>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527223" y="2047872"/>
            <a:ext cx="6491416"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27" name="Content Placeholder 2"/>
          <p:cNvSpPr>
            <a:spLocks noGrp="1"/>
          </p:cNvSpPr>
          <p:nvPr>
            <p:ph sz="half" idx="1"/>
          </p:nvPr>
        </p:nvSpPr>
        <p:spPr>
          <a:xfrm>
            <a:off x="527221" y="3342217"/>
            <a:ext cx="6491416" cy="4434303"/>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Parallelogram 27"/>
          <p:cNvSpPr/>
          <p:nvPr userDrawn="1"/>
        </p:nvSpPr>
        <p:spPr>
          <a:xfrm>
            <a:off x="7704340" y="1501244"/>
            <a:ext cx="10593859" cy="6474939"/>
          </a:xfrm>
          <a:prstGeom prst="parallelogram">
            <a:avLst/>
          </a:prstGeom>
          <a:solidFill>
            <a:schemeClr val="bg1">
              <a:lumMod val="95000"/>
            </a:schemeClr>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1184712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29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EC8B4-1F1D-4DBA-90FD-6D9DCD9F05FC}"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8" name="Group 17"/>
          <p:cNvGrpSpPr/>
          <p:nvPr userDrawn="1"/>
        </p:nvGrpSpPr>
        <p:grpSpPr>
          <a:xfrm>
            <a:off x="0" y="0"/>
            <a:ext cx="16256000" cy="981899"/>
            <a:chOff x="0" y="0"/>
            <a:chExt cx="12192000" cy="736424"/>
          </a:xfrm>
        </p:grpSpPr>
        <p:sp>
          <p:nvSpPr>
            <p:cNvPr id="20" name="Rectangle 19"/>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1" name="Rectangle 20"/>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2" name="Parallelogram 21"/>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2302668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306838-F736-4AB0-AFEB-580DD8851C89}" type="datetime1">
              <a:rPr lang="en-US" smtClean="0">
                <a:solidFill>
                  <a:prstClr val="black"/>
                </a:solidFill>
              </a:rPr>
              <a:pPr/>
              <a:t>8/19/2021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1" name="Group 10"/>
          <p:cNvGrpSpPr/>
          <p:nvPr userDrawn="1"/>
        </p:nvGrpSpPr>
        <p:grpSpPr>
          <a:xfrm>
            <a:off x="0" y="0"/>
            <a:ext cx="16256000" cy="981899"/>
            <a:chOff x="0" y="0"/>
            <a:chExt cx="12192000" cy="736424"/>
          </a:xfrm>
        </p:grpSpPr>
        <p:sp>
          <p:nvSpPr>
            <p:cNvPr id="13" name="Rectangle 12"/>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4" name="Rectangle 13"/>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5" name="Parallelogram 14"/>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8" name="Rectangle 17"/>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9"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20"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a:extLst>
              <a:ext uri="{FF2B5EF4-FFF2-40B4-BE49-F238E27FC236}">
                <a16:creationId xmlns:a16="http://schemas.microsoft.com/office/drawing/2014/main" id="{ACEDED30-0668-4362-B52A-8EF17FC2337B}"/>
              </a:ext>
            </a:extLst>
          </p:cNvPr>
          <p:cNvGrpSpPr/>
          <p:nvPr userDrawn="1"/>
        </p:nvGrpSpPr>
        <p:grpSpPr>
          <a:xfrm>
            <a:off x="14202696" y="17032"/>
            <a:ext cx="1871409" cy="981899"/>
            <a:chOff x="1937276" y="1737536"/>
            <a:chExt cx="5111594" cy="2936512"/>
          </a:xfrm>
        </p:grpSpPr>
        <p:pic>
          <p:nvPicPr>
            <p:cNvPr id="22" name="Picture 21">
              <a:extLst>
                <a:ext uri="{FF2B5EF4-FFF2-40B4-BE49-F238E27FC236}">
                  <a16:creationId xmlns:a16="http://schemas.microsoft.com/office/drawing/2014/main" id="{389AE223-2EE3-49A4-92D5-7B6DB7D41A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3" name="Rectangle 22">
              <a:extLst>
                <a:ext uri="{FF2B5EF4-FFF2-40B4-BE49-F238E27FC236}">
                  <a16:creationId xmlns:a16="http://schemas.microsoft.com/office/drawing/2014/main" id="{6EA32BB0-A114-4FB6-A9B3-FD6AC39CCE67}"/>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8E6B1208-0521-4569-8BF9-3E31812CFCF7}"/>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7127451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33366"/>
        </a:solidFill>
        <a:effectLst/>
      </p:bgPr>
    </p:bg>
    <p:spTree>
      <p:nvGrpSpPr>
        <p:cNvPr id="1" name=""/>
        <p:cNvGrpSpPr/>
        <p:nvPr/>
      </p:nvGrpSpPr>
      <p:grpSpPr>
        <a:xfrm>
          <a:off x="0" y="0"/>
          <a:ext cx="0" cy="0"/>
          <a:chOff x="0" y="0"/>
          <a:chExt cx="0" cy="0"/>
        </a:xfrm>
      </p:grpSpPr>
      <p:sp>
        <p:nvSpPr>
          <p:cNvPr id="6" name="Rectangle 5"/>
          <p:cNvSpPr/>
          <p:nvPr userDrawn="1"/>
        </p:nvSpPr>
        <p:spPr>
          <a:xfrm>
            <a:off x="13262920" y="3542271"/>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cxnSp>
        <p:nvCxnSpPr>
          <p:cNvPr id="10" name="Straight Connector 9"/>
          <p:cNvCxnSpPr/>
          <p:nvPr userDrawn="1"/>
        </p:nvCxnSpPr>
        <p:spPr>
          <a:xfrm>
            <a:off x="14696304"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5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33366"/>
        </a:solidFill>
        <a:effectLst/>
      </p:bgPr>
    </p:bg>
    <p:spTree>
      <p:nvGrpSpPr>
        <p:cNvPr id="1" name=""/>
        <p:cNvGrpSpPr/>
        <p:nvPr/>
      </p:nvGrpSpPr>
      <p:grpSpPr>
        <a:xfrm>
          <a:off x="0" y="0"/>
          <a:ext cx="0" cy="0"/>
          <a:chOff x="0" y="0"/>
          <a:chExt cx="0" cy="0"/>
        </a:xfrm>
      </p:grpSpPr>
      <p:sp>
        <p:nvSpPr>
          <p:cNvPr id="6" name="Rectangle 5"/>
          <p:cNvSpPr/>
          <p:nvPr userDrawn="1"/>
        </p:nvSpPr>
        <p:spPr>
          <a:xfrm>
            <a:off x="13262920" y="3542271"/>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0" name="Straight Connector 9"/>
          <p:cNvCxnSpPr/>
          <p:nvPr userDrawn="1"/>
        </p:nvCxnSpPr>
        <p:spPr>
          <a:xfrm>
            <a:off x="14696304"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995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C8AFC-9A2C-4056-A725-E80817EA3686}" type="datetime1">
              <a:rPr lang="en-US" smtClean="0">
                <a:solidFill>
                  <a:prstClr val="black"/>
                </a:solidFill>
              </a:rPr>
              <a:pPr/>
              <a:t>8/19/2021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66653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57CA9662-3C1A-4D4D-B95C-354B6D0EC741}"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32380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0917" y="1316567"/>
            <a:ext cx="822960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4882099E-1008-4991-988D-C89179AFD731}"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993081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0B8BB-9F10-4633-A0C8-9FFAFD490BAB}"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394187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1EB6E-F6E7-4592-913B-828E1C423FDA}"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15570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AB8708-D92E-4FA8-BD77-55D3C5BDD187}" type="datetime1">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1" name="Picture 10">
            <a:extLst>
              <a:ext uri="{FF2B5EF4-FFF2-40B4-BE49-F238E27FC236}">
                <a16:creationId xmlns:a16="http://schemas.microsoft.com/office/drawing/2014/main" id="{48DD6E0F-FE9C-44B1-B566-1AA7EFE1D8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10139587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E53349-FE1A-499B-919A-DF56D393F885}" type="datetime1">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1" y="-8232"/>
            <a:ext cx="16256000" cy="990131"/>
            <a:chOff x="0" y="-6174"/>
            <a:chExt cx="12192000" cy="742598"/>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9097" y="-6174"/>
              <a:ext cx="1070873" cy="74259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Tree>
    <p:extLst>
      <p:ext uri="{BB962C8B-B14F-4D97-AF65-F5344CB8AC3E}">
        <p14:creationId xmlns:p14="http://schemas.microsoft.com/office/powerpoint/2010/main" val="41792743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32000" y="1496484"/>
            <a:ext cx="12192000" cy="3183467"/>
          </a:xfrm>
        </p:spPr>
        <p:txBody>
          <a:bodyPr anchor="b">
            <a:normAutofit/>
          </a:bodyPr>
          <a:lstStyle>
            <a:lvl1pPr algn="ctr">
              <a:defRPr sz="4800" b="1" i="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b="0" i="0">
                <a:latin typeface="Arial" panose="020B0604020202020204" pitchFamily="34" charset="0"/>
                <a:ea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4" name="Date Placeholder 3"/>
          <p:cNvSpPr>
            <a:spLocks noGrp="1"/>
          </p:cNvSpPr>
          <p:nvPr>
            <p:ph type="dt" sz="half" idx="10"/>
          </p:nvPr>
        </p:nvSpPr>
        <p:spPr/>
        <p:txBody>
          <a:bodyPr/>
          <a:lstStyle/>
          <a:p>
            <a:fld id="{CE904C6E-72FA-473C-89DC-1D731327308A}" type="datetime1">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5418" y="1496484"/>
            <a:ext cx="3465164" cy="2145400"/>
          </a:xfrm>
          <a:prstGeom prst="rect">
            <a:avLst/>
          </a:prstGeom>
        </p:spPr>
      </p:pic>
    </p:spTree>
    <p:extLst>
      <p:ext uri="{BB962C8B-B14F-4D97-AF65-F5344CB8AC3E}">
        <p14:creationId xmlns:p14="http://schemas.microsoft.com/office/powerpoint/2010/main" val="1641482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grpSp>
        <p:nvGrpSpPr>
          <p:cNvPr id="16" name="Group 15"/>
          <p:cNvGrpSpPr/>
          <p:nvPr userDrawn="1"/>
        </p:nvGrpSpPr>
        <p:grpSpPr>
          <a:xfrm>
            <a:off x="0" y="0"/>
            <a:ext cx="16256000" cy="981899"/>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2881813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B57450-2B76-400E-804E-CE8598140B6B}" type="datetime1">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sp>
        <p:nvSpPr>
          <p:cNvPr id="14" name="Parallelogram 13"/>
          <p:cNvSpPr/>
          <p:nvPr userDrawn="1"/>
        </p:nvSpPr>
        <p:spPr>
          <a:xfrm>
            <a:off x="-1894703" y="1515764"/>
            <a:ext cx="10593859" cy="6474939"/>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9" name="Group 18"/>
          <p:cNvGrpSpPr/>
          <p:nvPr userDrawn="1"/>
        </p:nvGrpSpPr>
        <p:grpSpPr>
          <a:xfrm>
            <a:off x="0" y="0"/>
            <a:ext cx="16256000" cy="981899"/>
            <a:chOff x="0" y="0"/>
            <a:chExt cx="12192000" cy="736424"/>
          </a:xfrm>
        </p:grpSpPr>
        <p:sp>
          <p:nvSpPr>
            <p:cNvPr id="21" name="Rectangle 20"/>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arallelogram 22"/>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527223" y="2047872"/>
            <a:ext cx="6491416"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27" name="Content Placeholder 2"/>
          <p:cNvSpPr>
            <a:spLocks noGrp="1"/>
          </p:cNvSpPr>
          <p:nvPr>
            <p:ph sz="half" idx="1"/>
          </p:nvPr>
        </p:nvSpPr>
        <p:spPr>
          <a:xfrm>
            <a:off x="527221" y="3342217"/>
            <a:ext cx="6491416" cy="4434303"/>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Parallelogram 27"/>
          <p:cNvSpPr/>
          <p:nvPr userDrawn="1"/>
        </p:nvSpPr>
        <p:spPr>
          <a:xfrm>
            <a:off x="7704340" y="1501244"/>
            <a:ext cx="10593859" cy="6474939"/>
          </a:xfrm>
          <a:prstGeom prst="parallelogram">
            <a:avLst/>
          </a:prstGeom>
          <a:solidFill>
            <a:schemeClr val="bg1">
              <a:lumMod val="95000"/>
            </a:schemeClr>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64755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C8AFC-9A2C-4056-A725-E80817EA3686}" type="datetime1">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8BF81-8B34-B643-B5B0-4C1DA59A715B}" type="slidenum">
              <a:rPr lang="en-US" smtClean="0"/>
              <a:t>‹#›</a:t>
            </a:fld>
            <a:endParaRPr lang="en-US"/>
          </a:p>
        </p:txBody>
      </p:sp>
    </p:spTree>
    <p:extLst>
      <p:ext uri="{BB962C8B-B14F-4D97-AF65-F5344CB8AC3E}">
        <p14:creationId xmlns:p14="http://schemas.microsoft.com/office/powerpoint/2010/main" val="2644326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29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EC8B4-1F1D-4DBA-90FD-6D9DCD9F05FC}" type="datetime1">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8BF81-8B34-B643-B5B0-4C1DA59A715B}" type="slidenum">
              <a:rPr lang="en-US" smtClean="0"/>
              <a:t>‹#›</a:t>
            </a:fld>
            <a:endParaRPr lang="en-US"/>
          </a:p>
        </p:txBody>
      </p:sp>
      <p:grpSp>
        <p:nvGrpSpPr>
          <p:cNvPr id="18" name="Group 17"/>
          <p:cNvGrpSpPr/>
          <p:nvPr userDrawn="1"/>
        </p:nvGrpSpPr>
        <p:grpSpPr>
          <a:xfrm>
            <a:off x="0" y="0"/>
            <a:ext cx="16256000" cy="981899"/>
            <a:chOff x="0" y="0"/>
            <a:chExt cx="12192000" cy="736424"/>
          </a:xfrm>
        </p:grpSpPr>
        <p:sp>
          <p:nvSpPr>
            <p:cNvPr id="20" name="Rectangle 19"/>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Parallelogram 21"/>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24461851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306838-F736-4AB0-AFEB-580DD8851C89}" type="datetime1">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8BF81-8B34-B643-B5B0-4C1DA59A715B}" type="slidenum">
              <a:rPr lang="en-US" smtClean="0"/>
              <a:t>‹#›</a:t>
            </a:fld>
            <a:endParaRPr lang="en-US"/>
          </a:p>
        </p:txBody>
      </p:sp>
      <p:grpSp>
        <p:nvGrpSpPr>
          <p:cNvPr id="11" name="Group 10"/>
          <p:cNvGrpSpPr/>
          <p:nvPr userDrawn="1"/>
        </p:nvGrpSpPr>
        <p:grpSpPr>
          <a:xfrm>
            <a:off x="0" y="0"/>
            <a:ext cx="16256000" cy="981899"/>
            <a:chOff x="0" y="0"/>
            <a:chExt cx="12192000" cy="736424"/>
          </a:xfrm>
        </p:grpSpPr>
        <p:sp>
          <p:nvSpPr>
            <p:cNvPr id="13" name="Rectangle 12"/>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Parallelogram 14"/>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8" name="Rectangle 17"/>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20"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463873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3262920" y="3542271"/>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0" name="Straight Connector 9"/>
          <p:cNvCxnSpPr/>
          <p:nvPr userDrawn="1"/>
        </p:nvCxnSpPr>
        <p:spPr>
          <a:xfrm>
            <a:off x="14696304"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9935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C8AFC-9A2C-4056-A725-E80817EA3686}" type="datetime1">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8BF81-8B34-B643-B5B0-4C1DA59A715B}" type="slidenum">
              <a:rPr lang="en-US" smtClean="0"/>
              <a:t>‹#›</a:t>
            </a:fld>
            <a:endParaRPr lang="en-US"/>
          </a:p>
        </p:txBody>
      </p:sp>
    </p:spTree>
    <p:extLst>
      <p:ext uri="{BB962C8B-B14F-4D97-AF65-F5344CB8AC3E}">
        <p14:creationId xmlns:p14="http://schemas.microsoft.com/office/powerpoint/2010/main" val="2110987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57CA9662-3C1A-4D4D-B95C-354B6D0EC741}" type="datetime1">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8BF81-8B34-B643-B5B0-4C1DA59A715B}" type="slidenum">
              <a:rPr lang="en-US" smtClean="0"/>
              <a:t>‹#›</a:t>
            </a:fld>
            <a:endParaRPr lang="en-US"/>
          </a:p>
        </p:txBody>
      </p:sp>
    </p:spTree>
    <p:extLst>
      <p:ext uri="{BB962C8B-B14F-4D97-AF65-F5344CB8AC3E}">
        <p14:creationId xmlns:p14="http://schemas.microsoft.com/office/powerpoint/2010/main" val="37885888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0917" y="1316567"/>
            <a:ext cx="822960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4882099E-1008-4991-988D-C89179AFD731}" type="datetime1">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8BF81-8B34-B643-B5B0-4C1DA59A715B}" type="slidenum">
              <a:rPr lang="en-US" smtClean="0"/>
              <a:t>‹#›</a:t>
            </a:fld>
            <a:endParaRPr lang="en-US"/>
          </a:p>
        </p:txBody>
      </p:sp>
    </p:spTree>
    <p:extLst>
      <p:ext uri="{BB962C8B-B14F-4D97-AF65-F5344CB8AC3E}">
        <p14:creationId xmlns:p14="http://schemas.microsoft.com/office/powerpoint/2010/main" val="9414795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0B8BB-9F10-4633-A0C8-9FFAFD490BAB}" type="datetime1">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spTree>
    <p:extLst>
      <p:ext uri="{BB962C8B-B14F-4D97-AF65-F5344CB8AC3E}">
        <p14:creationId xmlns:p14="http://schemas.microsoft.com/office/powerpoint/2010/main" val="40453674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1EB6E-F6E7-4592-913B-828E1C423FDA}" type="datetime1">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a:p>
        </p:txBody>
      </p:sp>
    </p:spTree>
    <p:extLst>
      <p:ext uri="{BB962C8B-B14F-4D97-AF65-F5344CB8AC3E}">
        <p14:creationId xmlns:p14="http://schemas.microsoft.com/office/powerpoint/2010/main" val="26847537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AB8708-D92E-4FA8-BD77-55D3C5BDD187}" type="datetime1">
              <a:rPr lang="en-US" smtClean="0">
                <a:solidFill>
                  <a:prstClr val="black">
                    <a:tint val="75000"/>
                  </a:prstClr>
                </a:solidFill>
              </a:r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1" name="Picture 10">
            <a:extLst>
              <a:ext uri="{FF2B5EF4-FFF2-40B4-BE49-F238E27FC236}">
                <a16:creationId xmlns:a16="http://schemas.microsoft.com/office/drawing/2014/main" id="{48DD6E0F-FE9C-44B1-B566-1AA7EFE1D8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7223266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E53349-FE1A-499B-919A-DF56D393F885}" type="datetime1">
              <a:rPr lang="en-US" smtClean="0">
                <a:solidFill>
                  <a:prstClr val="black">
                    <a:tint val="75000"/>
                  </a:prstClr>
                </a:solidFill>
              </a:r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1" y="-8232"/>
            <a:ext cx="16256000" cy="990131"/>
            <a:chOff x="0" y="-6174"/>
            <a:chExt cx="12192000" cy="742598"/>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9097" y="-6174"/>
              <a:ext cx="1070873" cy="74259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Tree>
    <p:extLst>
      <p:ext uri="{BB962C8B-B14F-4D97-AF65-F5344CB8AC3E}">
        <p14:creationId xmlns:p14="http://schemas.microsoft.com/office/powerpoint/2010/main" val="118787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57CA9662-3C1A-4D4D-B95C-354B6D0EC741}" type="datetime1">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8BF81-8B34-B643-B5B0-4C1DA59A715B}" type="slidenum">
              <a:rPr lang="en-US" smtClean="0"/>
              <a:t>‹#›</a:t>
            </a:fld>
            <a:endParaRPr lang="en-US"/>
          </a:p>
        </p:txBody>
      </p:sp>
    </p:spTree>
    <p:extLst>
      <p:ext uri="{BB962C8B-B14F-4D97-AF65-F5344CB8AC3E}">
        <p14:creationId xmlns:p14="http://schemas.microsoft.com/office/powerpoint/2010/main" val="1320226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32000" y="1496484"/>
            <a:ext cx="12192000" cy="3183467"/>
          </a:xfrm>
        </p:spPr>
        <p:txBody>
          <a:bodyPr anchor="b">
            <a:normAutofit/>
          </a:bodyPr>
          <a:lstStyle>
            <a:lvl1pPr algn="ctr">
              <a:defRPr sz="4800" b="1" i="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b="0" i="0">
                <a:latin typeface="Arial" panose="020B0604020202020204" pitchFamily="34" charset="0"/>
                <a:ea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4" name="Date Placeholder 3"/>
          <p:cNvSpPr>
            <a:spLocks noGrp="1"/>
          </p:cNvSpPr>
          <p:nvPr>
            <p:ph type="dt" sz="half" idx="10"/>
          </p:nvPr>
        </p:nvSpPr>
        <p:spPr/>
        <p:txBody>
          <a:bodyPr/>
          <a:lstStyle/>
          <a:p>
            <a:fld id="{CE904C6E-72FA-473C-89DC-1D731327308A}" type="datetime1">
              <a:rPr lang="en-US" smtClean="0">
                <a:solidFill>
                  <a:prstClr val="white"/>
                </a:solidFill>
              </a:rPr>
              <a:pPr/>
              <a:t>8/19/2021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5418" y="1496484"/>
            <a:ext cx="3465164" cy="2145400"/>
          </a:xfrm>
          <a:prstGeom prst="rect">
            <a:avLst/>
          </a:prstGeom>
        </p:spPr>
      </p:pic>
    </p:spTree>
    <p:extLst>
      <p:ext uri="{BB962C8B-B14F-4D97-AF65-F5344CB8AC3E}">
        <p14:creationId xmlns:p14="http://schemas.microsoft.com/office/powerpoint/2010/main" val="2671566263"/>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6" name="Group 15"/>
          <p:cNvGrpSpPr/>
          <p:nvPr userDrawn="1"/>
        </p:nvGrpSpPr>
        <p:grpSpPr>
          <a:xfrm>
            <a:off x="0" y="0"/>
            <a:ext cx="16256000" cy="981899"/>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1639584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B57450-2B76-400E-804E-CE8598140B6B}"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
        <p:nvSpPr>
          <p:cNvPr id="14" name="Parallelogram 13"/>
          <p:cNvSpPr/>
          <p:nvPr userDrawn="1"/>
        </p:nvSpPr>
        <p:spPr>
          <a:xfrm>
            <a:off x="-1894703" y="1515764"/>
            <a:ext cx="10593859" cy="6474939"/>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grpSp>
        <p:nvGrpSpPr>
          <p:cNvPr id="19" name="Group 18"/>
          <p:cNvGrpSpPr/>
          <p:nvPr userDrawn="1"/>
        </p:nvGrpSpPr>
        <p:grpSpPr>
          <a:xfrm>
            <a:off x="0" y="0"/>
            <a:ext cx="16256000" cy="981899"/>
            <a:chOff x="0" y="0"/>
            <a:chExt cx="12192000" cy="736424"/>
          </a:xfrm>
        </p:grpSpPr>
        <p:sp>
          <p:nvSpPr>
            <p:cNvPr id="21" name="Rectangle 20"/>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2" name="Rectangle 21"/>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3" name="Parallelogram 22"/>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527223" y="2047872"/>
            <a:ext cx="6491416"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27" name="Content Placeholder 2"/>
          <p:cNvSpPr>
            <a:spLocks noGrp="1"/>
          </p:cNvSpPr>
          <p:nvPr>
            <p:ph sz="half" idx="1"/>
          </p:nvPr>
        </p:nvSpPr>
        <p:spPr>
          <a:xfrm>
            <a:off x="527221" y="3342217"/>
            <a:ext cx="6491416" cy="4434303"/>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Parallelogram 27"/>
          <p:cNvSpPr/>
          <p:nvPr userDrawn="1"/>
        </p:nvSpPr>
        <p:spPr>
          <a:xfrm>
            <a:off x="7704340" y="1501244"/>
            <a:ext cx="10593859" cy="6474939"/>
          </a:xfrm>
          <a:prstGeom prst="parallelogram">
            <a:avLst/>
          </a:prstGeom>
          <a:solidFill>
            <a:schemeClr val="bg1">
              <a:lumMod val="95000"/>
            </a:schemeClr>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14008503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29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EC8B4-1F1D-4DBA-90FD-6D9DCD9F05FC}"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8" name="Group 17"/>
          <p:cNvGrpSpPr/>
          <p:nvPr userDrawn="1"/>
        </p:nvGrpSpPr>
        <p:grpSpPr>
          <a:xfrm>
            <a:off x="0" y="0"/>
            <a:ext cx="16256000" cy="981899"/>
            <a:chOff x="0" y="0"/>
            <a:chExt cx="12192000" cy="736424"/>
          </a:xfrm>
        </p:grpSpPr>
        <p:sp>
          <p:nvSpPr>
            <p:cNvPr id="20" name="Rectangle 19"/>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1" name="Rectangle 20"/>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2" name="Parallelogram 21"/>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418775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306838-F736-4AB0-AFEB-580DD8851C89}" type="datetime1">
              <a:rPr lang="en-US" smtClean="0">
                <a:solidFill>
                  <a:prstClr val="black"/>
                </a:solidFill>
              </a:rPr>
              <a:pPr/>
              <a:t>8/19/2021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1" name="Group 10"/>
          <p:cNvGrpSpPr/>
          <p:nvPr userDrawn="1"/>
        </p:nvGrpSpPr>
        <p:grpSpPr>
          <a:xfrm>
            <a:off x="0" y="0"/>
            <a:ext cx="16256000" cy="981899"/>
            <a:chOff x="0" y="0"/>
            <a:chExt cx="12192000" cy="736424"/>
          </a:xfrm>
        </p:grpSpPr>
        <p:sp>
          <p:nvSpPr>
            <p:cNvPr id="13" name="Rectangle 12"/>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4" name="Rectangle 13"/>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5" name="Parallelogram 14"/>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8" name="Rectangle 17"/>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9"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20"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a:extLst>
              <a:ext uri="{FF2B5EF4-FFF2-40B4-BE49-F238E27FC236}">
                <a16:creationId xmlns:a16="http://schemas.microsoft.com/office/drawing/2014/main" id="{269E7600-97C6-4421-8883-F9F6AEFA6E95}"/>
              </a:ext>
            </a:extLst>
          </p:cNvPr>
          <p:cNvGrpSpPr/>
          <p:nvPr userDrawn="1"/>
        </p:nvGrpSpPr>
        <p:grpSpPr>
          <a:xfrm>
            <a:off x="14202696" y="17032"/>
            <a:ext cx="1871409" cy="981899"/>
            <a:chOff x="1937276" y="1737536"/>
            <a:chExt cx="5111594" cy="2936512"/>
          </a:xfrm>
        </p:grpSpPr>
        <p:pic>
          <p:nvPicPr>
            <p:cNvPr id="22" name="Picture 21">
              <a:extLst>
                <a:ext uri="{FF2B5EF4-FFF2-40B4-BE49-F238E27FC236}">
                  <a16:creationId xmlns:a16="http://schemas.microsoft.com/office/drawing/2014/main" id="{6B034668-5A3E-407E-A903-2BA752DD6E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3" name="Rectangle 22">
              <a:extLst>
                <a:ext uri="{FF2B5EF4-FFF2-40B4-BE49-F238E27FC236}">
                  <a16:creationId xmlns:a16="http://schemas.microsoft.com/office/drawing/2014/main" id="{9443D7D0-117E-47CB-B865-15BC61A3C2B6}"/>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C37B548F-6E80-4C0F-BFA4-D087F93A0B0A}"/>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34231487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33366"/>
        </a:solidFill>
        <a:effectLst/>
      </p:bgPr>
    </p:bg>
    <p:spTree>
      <p:nvGrpSpPr>
        <p:cNvPr id="1" name=""/>
        <p:cNvGrpSpPr/>
        <p:nvPr/>
      </p:nvGrpSpPr>
      <p:grpSpPr>
        <a:xfrm>
          <a:off x="0" y="0"/>
          <a:ext cx="0" cy="0"/>
          <a:chOff x="0" y="0"/>
          <a:chExt cx="0" cy="0"/>
        </a:xfrm>
      </p:grpSpPr>
      <p:sp>
        <p:nvSpPr>
          <p:cNvPr id="6" name="Rectangle 5"/>
          <p:cNvSpPr/>
          <p:nvPr userDrawn="1"/>
        </p:nvSpPr>
        <p:spPr>
          <a:xfrm>
            <a:off x="13262920" y="3542271"/>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cxnSp>
        <p:nvCxnSpPr>
          <p:cNvPr id="10" name="Straight Connector 9"/>
          <p:cNvCxnSpPr/>
          <p:nvPr userDrawn="1"/>
        </p:nvCxnSpPr>
        <p:spPr>
          <a:xfrm>
            <a:off x="14696304"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826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C8AFC-9A2C-4056-A725-E80817EA3686}" type="datetime1">
              <a:rPr lang="en-US" smtClean="0">
                <a:solidFill>
                  <a:prstClr val="black"/>
                </a:solidFill>
              </a:rPr>
              <a:pPr/>
              <a:t>8/19/2021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38488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57CA9662-3C1A-4D4D-B95C-354B6D0EC741}"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1222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0917" y="1316567"/>
            <a:ext cx="822960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4882099E-1008-4991-988D-C89179AFD731}"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02507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0B8BB-9F10-4633-A0C8-9FFAFD490BAB}"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40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0917" y="1316567"/>
            <a:ext cx="822960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4882099E-1008-4991-988D-C89179AFD731}" type="datetime1">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8BF81-8B34-B643-B5B0-4C1DA59A715B}" type="slidenum">
              <a:rPr lang="en-US" smtClean="0"/>
              <a:t>‹#›</a:t>
            </a:fld>
            <a:endParaRPr lang="en-US"/>
          </a:p>
        </p:txBody>
      </p:sp>
    </p:spTree>
    <p:extLst>
      <p:ext uri="{BB962C8B-B14F-4D97-AF65-F5344CB8AC3E}">
        <p14:creationId xmlns:p14="http://schemas.microsoft.com/office/powerpoint/2010/main" val="33449825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1EB6E-F6E7-4592-913B-828E1C423FDA}"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026101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AB8708-D92E-4FA8-BD77-55D3C5BDD187}" type="datetime1">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1" y="0"/>
            <a:ext cx="16256000" cy="981899"/>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1" name="Picture 10">
            <a:extLst>
              <a:ext uri="{FF2B5EF4-FFF2-40B4-BE49-F238E27FC236}">
                <a16:creationId xmlns:a16="http://schemas.microsoft.com/office/drawing/2014/main" id="{48DD6E0F-FE9C-44B1-B566-1AA7EFE1D8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25718147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E53349-FE1A-499B-919A-DF56D393F885}" type="datetime1">
              <a:rPr lang="en-US" smtClean="0">
                <a:solidFill>
                  <a:prstClr val="black">
                    <a:tint val="75000"/>
                  </a:prstClr>
                </a:solidFill>
              </a: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1" y="-8232"/>
            <a:ext cx="16256000" cy="990131"/>
            <a:chOff x="0" y="-6174"/>
            <a:chExt cx="12192000" cy="742598"/>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399">
                <a:solidFill>
                  <a:prstClr val="white"/>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9097" y="-6174"/>
              <a:ext cx="1070873" cy="74259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Tree>
    <p:extLst>
      <p:ext uri="{BB962C8B-B14F-4D97-AF65-F5344CB8AC3E}">
        <p14:creationId xmlns:p14="http://schemas.microsoft.com/office/powerpoint/2010/main" val="15849904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32000" y="1496484"/>
            <a:ext cx="12192000" cy="3183467"/>
          </a:xfrm>
        </p:spPr>
        <p:txBody>
          <a:bodyPr anchor="b">
            <a:normAutofit/>
          </a:bodyPr>
          <a:lstStyle>
            <a:lvl1pPr algn="ctr">
              <a:defRPr sz="4800" b="1" i="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b="0" i="0">
                <a:latin typeface="Arial" panose="020B0604020202020204" pitchFamily="34" charset="0"/>
                <a:ea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4" name="Date Placeholder 3"/>
          <p:cNvSpPr>
            <a:spLocks noGrp="1"/>
          </p:cNvSpPr>
          <p:nvPr>
            <p:ph type="dt" sz="half" idx="10"/>
          </p:nvPr>
        </p:nvSpPr>
        <p:spPr/>
        <p:txBody>
          <a:bodyPr/>
          <a:lstStyle/>
          <a:p>
            <a:fld id="{CE904C6E-72FA-473C-89DC-1D731327308A}" type="datetime1">
              <a:rPr lang="en-US" smtClean="0">
                <a:solidFill>
                  <a:prstClr val="white"/>
                </a:solidFill>
              </a:rPr>
              <a:pPr/>
              <a:t>8/19/2021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5418" y="1496484"/>
            <a:ext cx="3465164" cy="2145400"/>
          </a:xfrm>
          <a:prstGeom prst="rect">
            <a:avLst/>
          </a:prstGeom>
        </p:spPr>
      </p:pic>
    </p:spTree>
    <p:extLst>
      <p:ext uri="{BB962C8B-B14F-4D97-AF65-F5344CB8AC3E}">
        <p14:creationId xmlns:p14="http://schemas.microsoft.com/office/powerpoint/2010/main" val="986445424"/>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6" name="Group 15"/>
          <p:cNvGrpSpPr/>
          <p:nvPr userDrawn="1"/>
        </p:nvGrpSpPr>
        <p:grpSpPr>
          <a:xfrm>
            <a:off x="0" y="0"/>
            <a:ext cx="16256000" cy="981899"/>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38057402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B57450-2B76-400E-804E-CE8598140B6B}"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
        <p:nvSpPr>
          <p:cNvPr id="14" name="Parallelogram 13"/>
          <p:cNvSpPr/>
          <p:nvPr userDrawn="1"/>
        </p:nvSpPr>
        <p:spPr>
          <a:xfrm>
            <a:off x="-1894703" y="1515764"/>
            <a:ext cx="10593859" cy="6474939"/>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grpSp>
        <p:nvGrpSpPr>
          <p:cNvPr id="19" name="Group 18"/>
          <p:cNvGrpSpPr/>
          <p:nvPr userDrawn="1"/>
        </p:nvGrpSpPr>
        <p:grpSpPr>
          <a:xfrm>
            <a:off x="0" y="0"/>
            <a:ext cx="16256000" cy="981899"/>
            <a:chOff x="0" y="0"/>
            <a:chExt cx="12192000" cy="736424"/>
          </a:xfrm>
        </p:grpSpPr>
        <p:sp>
          <p:nvSpPr>
            <p:cNvPr id="21" name="Rectangle 20"/>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2" name="Rectangle 21"/>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3" name="Parallelogram 22"/>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527223" y="2047872"/>
            <a:ext cx="6491416"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27" name="Content Placeholder 2"/>
          <p:cNvSpPr>
            <a:spLocks noGrp="1"/>
          </p:cNvSpPr>
          <p:nvPr>
            <p:ph sz="half" idx="1"/>
          </p:nvPr>
        </p:nvSpPr>
        <p:spPr>
          <a:xfrm>
            <a:off x="527221" y="3342217"/>
            <a:ext cx="6491416" cy="4434303"/>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Parallelogram 27"/>
          <p:cNvSpPr/>
          <p:nvPr userDrawn="1"/>
        </p:nvSpPr>
        <p:spPr>
          <a:xfrm>
            <a:off x="7704340" y="1501244"/>
            <a:ext cx="10593859" cy="6474939"/>
          </a:xfrm>
          <a:prstGeom prst="parallelogram">
            <a:avLst/>
          </a:prstGeom>
          <a:solidFill>
            <a:schemeClr val="bg1">
              <a:lumMod val="95000"/>
            </a:schemeClr>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grpSp>
        <p:nvGrpSpPr>
          <p:cNvPr id="16" name="Group 15">
            <a:extLst>
              <a:ext uri="{FF2B5EF4-FFF2-40B4-BE49-F238E27FC236}">
                <a16:creationId xmlns:a16="http://schemas.microsoft.com/office/drawing/2014/main" id="{D1936295-9D1C-47B4-9E96-6C183D0C9AE6}"/>
              </a:ext>
            </a:extLst>
          </p:cNvPr>
          <p:cNvGrpSpPr/>
          <p:nvPr userDrawn="1"/>
        </p:nvGrpSpPr>
        <p:grpSpPr>
          <a:xfrm>
            <a:off x="14202696" y="17032"/>
            <a:ext cx="1871409" cy="981899"/>
            <a:chOff x="1937276" y="1737536"/>
            <a:chExt cx="5111594" cy="2936512"/>
          </a:xfrm>
        </p:grpSpPr>
        <p:pic>
          <p:nvPicPr>
            <p:cNvPr id="17" name="Picture 16">
              <a:extLst>
                <a:ext uri="{FF2B5EF4-FFF2-40B4-BE49-F238E27FC236}">
                  <a16:creationId xmlns:a16="http://schemas.microsoft.com/office/drawing/2014/main" id="{D36600BD-CC4C-46B7-A78A-8B9F55D933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8" name="Rectangle 17">
              <a:extLst>
                <a:ext uri="{FF2B5EF4-FFF2-40B4-BE49-F238E27FC236}">
                  <a16:creationId xmlns:a16="http://schemas.microsoft.com/office/drawing/2014/main" id="{8D28B0C4-A94A-4DBC-ACAE-6F149A984A5A}"/>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1093069C-400C-41F6-8E11-71989B75C9C9}"/>
                </a:ext>
              </a:extLst>
            </p:cNvPr>
            <p:cNvSpPr txBox="1"/>
            <p:nvPr userDrawn="1"/>
          </p:nvSpPr>
          <p:spPr>
            <a:xfrm rot="20651528">
              <a:off x="4643605" y="2556545"/>
              <a:ext cx="2036502" cy="1012495"/>
            </a:xfrm>
            <a:prstGeom prst="rect">
              <a:avLst/>
            </a:prstGeom>
            <a:noFill/>
          </p:spPr>
          <p:txBody>
            <a:bodyPr wrap="square" rtlCol="0">
              <a:spAutoFit/>
            </a:bodyPr>
            <a:lstStyle/>
            <a:p>
              <a:pPr algn="ctr"/>
              <a:r>
                <a:rPr lang="en-US" sz="800" b="1" dirty="0">
                  <a:solidFill>
                    <a:srgbClr val="333366"/>
                  </a:solidFill>
                  <a:latin typeface="Arial" panose="020B0604020202020204" pitchFamily="34" charset="0"/>
                  <a:cs typeface="Arial" panose="020B0604020202020204" pitchFamily="34" charset="0"/>
                </a:rPr>
                <a:t>Product </a:t>
              </a:r>
            </a:p>
            <a:p>
              <a:pPr algn="ctr"/>
              <a:r>
                <a:rPr lang="en-US" sz="8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8837518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29600" y="2434167"/>
            <a:ext cx="6908800" cy="5801784"/>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EC8B4-1F1D-4DBA-90FD-6D9DCD9F05FC}" type="datetime1">
              <a:rPr lang="en-US" smtClean="0">
                <a:solidFill>
                  <a:prstClr val="black"/>
                </a:solidFill>
              </a:rPr>
              <a:pPr/>
              <a:t>8/19/2021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8" name="Group 17"/>
          <p:cNvGrpSpPr/>
          <p:nvPr userDrawn="1"/>
        </p:nvGrpSpPr>
        <p:grpSpPr>
          <a:xfrm>
            <a:off x="0" y="0"/>
            <a:ext cx="16256000" cy="981899"/>
            <a:chOff x="0" y="0"/>
            <a:chExt cx="12192000" cy="736424"/>
          </a:xfrm>
        </p:grpSpPr>
        <p:sp>
          <p:nvSpPr>
            <p:cNvPr id="20" name="Rectangle 19"/>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1" name="Rectangle 20"/>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2" name="Parallelogram 21"/>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18884629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306838-F736-4AB0-AFEB-580DD8851C89}" type="datetime1">
              <a:rPr lang="en-US" smtClean="0">
                <a:solidFill>
                  <a:prstClr val="black"/>
                </a:solidFill>
              </a:rPr>
              <a:pPr/>
              <a:t>8/19/2021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grpSp>
        <p:nvGrpSpPr>
          <p:cNvPr id="11" name="Group 10"/>
          <p:cNvGrpSpPr/>
          <p:nvPr userDrawn="1"/>
        </p:nvGrpSpPr>
        <p:grpSpPr>
          <a:xfrm>
            <a:off x="0" y="0"/>
            <a:ext cx="16256000" cy="981899"/>
            <a:chOff x="0" y="0"/>
            <a:chExt cx="12192000" cy="736424"/>
          </a:xfrm>
        </p:grpSpPr>
        <p:sp>
          <p:nvSpPr>
            <p:cNvPr id="13" name="Rectangle 12"/>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4" name="Rectangle 13"/>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5" name="Parallelogram 14"/>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8" name="Rectangle 17"/>
          <p:cNvSpPr/>
          <p:nvPr userDrawn="1"/>
        </p:nvSpPr>
        <p:spPr>
          <a:xfrm>
            <a:off x="0" y="2273643"/>
            <a:ext cx="16256000" cy="607952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9" name="Title 1"/>
          <p:cNvSpPr>
            <a:spLocks noGrp="1"/>
          </p:cNvSpPr>
          <p:nvPr>
            <p:ph type="title"/>
          </p:nvPr>
        </p:nvSpPr>
        <p:spPr>
          <a:xfrm>
            <a:off x="1117600" y="1273545"/>
            <a:ext cx="14020800" cy="868977"/>
          </a:xfrm>
        </p:spPr>
        <p:txBody>
          <a:bodyPr/>
          <a:lstStyle>
            <a:lvl1pPr>
              <a:defRPr sz="48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20" name="Content Placeholder 2"/>
          <p:cNvSpPr>
            <a:spLocks noGrp="1"/>
          </p:cNvSpPr>
          <p:nvPr>
            <p:ph sz="half" idx="1"/>
          </p:nvPr>
        </p:nvSpPr>
        <p:spPr>
          <a:xfrm>
            <a:off x="1117600" y="2434167"/>
            <a:ext cx="14020800" cy="5787196"/>
          </a:xfrm>
        </p:spPr>
        <p:txBody>
          <a:bodyPr>
            <a:normAutofit/>
          </a:bodyPr>
          <a:lstStyle>
            <a:lvl1pPr>
              <a:defRPr sz="2400" b="0" i="0">
                <a:latin typeface="Arial" panose="020B0604020202020204" pitchFamily="34" charset="0"/>
                <a:ea typeface="Arial" panose="020B0604020202020204" pitchFamily="34" charset="0"/>
                <a:cs typeface="Arial" panose="020B0604020202020204" pitchFamily="34" charset="0"/>
              </a:defRPr>
            </a:lvl1pPr>
            <a:lvl2pPr>
              <a:defRPr sz="2400" b="0" i="0">
                <a:latin typeface="Arial" panose="020B0604020202020204" pitchFamily="34" charset="0"/>
                <a:ea typeface="Arial" panose="020B0604020202020204" pitchFamily="34" charset="0"/>
                <a:cs typeface="Arial" panose="020B0604020202020204" pitchFamily="34" charset="0"/>
              </a:defRPr>
            </a:lvl2pPr>
            <a:lvl3pPr>
              <a:defRPr sz="2400" b="0" i="0">
                <a:latin typeface="Arial" panose="020B0604020202020204" pitchFamily="34" charset="0"/>
                <a:ea typeface="Arial" panose="020B0604020202020204" pitchFamily="34" charset="0"/>
                <a:cs typeface="Arial" panose="020B0604020202020204" pitchFamily="34" charset="0"/>
              </a:defRPr>
            </a:lvl3pPr>
            <a:lvl4pPr>
              <a:defRPr sz="2400" b="0" i="0">
                <a:latin typeface="Arial" panose="020B0604020202020204" pitchFamily="34" charset="0"/>
                <a:ea typeface="Arial" panose="020B0604020202020204" pitchFamily="34" charset="0"/>
                <a:cs typeface="Arial" panose="020B0604020202020204" pitchFamily="34" charset="0"/>
              </a:defRPr>
            </a:lvl4pPr>
            <a:lvl5pPr>
              <a:defRPr sz="24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84697" y="137153"/>
            <a:ext cx="1270339" cy="707592"/>
          </a:xfrm>
          <a:prstGeom prst="rect">
            <a:avLst/>
          </a:prstGeom>
        </p:spPr>
      </p:pic>
    </p:spTree>
    <p:extLst>
      <p:ext uri="{BB962C8B-B14F-4D97-AF65-F5344CB8AC3E}">
        <p14:creationId xmlns:p14="http://schemas.microsoft.com/office/powerpoint/2010/main" val="32181614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33366"/>
        </a:solidFill>
        <a:effectLst/>
      </p:bgPr>
    </p:bg>
    <p:spTree>
      <p:nvGrpSpPr>
        <p:cNvPr id="1" name=""/>
        <p:cNvGrpSpPr/>
        <p:nvPr/>
      </p:nvGrpSpPr>
      <p:grpSpPr>
        <a:xfrm>
          <a:off x="0" y="0"/>
          <a:ext cx="0" cy="0"/>
          <a:chOff x="0" y="0"/>
          <a:chExt cx="0" cy="0"/>
        </a:xfrm>
      </p:grpSpPr>
      <p:sp>
        <p:nvSpPr>
          <p:cNvPr id="6" name="Rectangle 5"/>
          <p:cNvSpPr/>
          <p:nvPr userDrawn="1"/>
        </p:nvSpPr>
        <p:spPr>
          <a:xfrm>
            <a:off x="13262920" y="3542271"/>
            <a:ext cx="2993081" cy="1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cxnSp>
        <p:nvCxnSpPr>
          <p:cNvPr id="10" name="Straight Connector 9"/>
          <p:cNvCxnSpPr/>
          <p:nvPr userDrawn="1"/>
        </p:nvCxnSpPr>
        <p:spPr>
          <a:xfrm>
            <a:off x="14696304" y="4085968"/>
            <a:ext cx="1559697"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1869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C8AFC-9A2C-4056-A725-E80817EA3686}" type="datetime1">
              <a:rPr lang="en-US" smtClean="0">
                <a:solidFill>
                  <a:prstClr val="black"/>
                </a:solidFill>
              </a:rPr>
              <a:pPr/>
              <a:t>8/19/2021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034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theme" Target="../theme/theme10.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theme" Target="../theme/theme1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9B08F224-FC57-4A80-9456-DB10A4D4F6FA}" type="datetime1">
              <a:rPr lang="en-US" smtClean="0"/>
              <a:t>8/19/2021</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7598BF81-8B34-B643-B5B0-4C1DA59A715B}" type="slidenum">
              <a:rPr lang="en-US" smtClean="0"/>
              <a:pPr/>
              <a:t>‹#›</a:t>
            </a:fld>
            <a:endParaRPr lang="en-US"/>
          </a:p>
        </p:txBody>
      </p:sp>
    </p:spTree>
    <p:extLst>
      <p:ext uri="{BB962C8B-B14F-4D97-AF65-F5344CB8AC3E}">
        <p14:creationId xmlns:p14="http://schemas.microsoft.com/office/powerpoint/2010/main" val="38559069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Lst>
  <p:hf hdr="0" ftr="0" dt="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1" y="486837"/>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1"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137"/>
            <a:ext cx="3657600" cy="486833"/>
          </a:xfrm>
          <a:prstGeom prst="rect">
            <a:avLst/>
          </a:prstGeom>
        </p:spPr>
        <p:txBody>
          <a:bodyPr vert="horz" lIns="91440" tIns="45720" rIns="91440" bIns="45720" rtlCol="0" anchor="ctr"/>
          <a:lstStyle>
            <a:lvl1pPr algn="l">
              <a:defRPr sz="1600" b="0" i="0">
                <a:solidFill>
                  <a:schemeClr val="tx1">
                    <a:tint val="75000"/>
                  </a:schemeClr>
                </a:solidFill>
                <a:latin typeface="Helvetica Light" charset="0"/>
                <a:ea typeface="Helvetica Light" charset="0"/>
                <a:cs typeface="Helvetica Light" charset="0"/>
              </a:defRPr>
            </a:lvl1pPr>
          </a:lstStyle>
          <a:p>
            <a:fld id="{52765E09-700A-48B8-9599-4D82F6AEB346}" type="datetime1">
              <a:rPr lang="en-US" smtClean="0">
                <a:solidFill>
                  <a:prstClr val="black">
                    <a:tint val="75000"/>
                  </a:prstClr>
                </a:solidFill>
              </a:rPr>
              <a:pPr/>
              <a:t>8/19/2021</a:t>
            </a:fld>
            <a:endParaRPr lang="en-US" dirty="0">
              <a:solidFill>
                <a:prstClr val="black">
                  <a:tint val="75000"/>
                </a:prstClr>
              </a:solidFill>
            </a:endParaRPr>
          </a:p>
        </p:txBody>
      </p:sp>
      <p:sp>
        <p:nvSpPr>
          <p:cNvPr id="5" name="Footer Placeholder 4"/>
          <p:cNvSpPr>
            <a:spLocks noGrp="1"/>
          </p:cNvSpPr>
          <p:nvPr>
            <p:ph type="ftr" sz="quarter" idx="3"/>
          </p:nvPr>
        </p:nvSpPr>
        <p:spPr>
          <a:xfrm>
            <a:off x="5384801" y="8475137"/>
            <a:ext cx="5486400" cy="486833"/>
          </a:xfrm>
          <a:prstGeom prst="rect">
            <a:avLst/>
          </a:prstGeom>
        </p:spPr>
        <p:txBody>
          <a:bodyPr vert="horz" lIns="91440" tIns="45720" rIns="91440" bIns="45720" rtlCol="0" anchor="ctr"/>
          <a:lstStyle>
            <a:lvl1pPr algn="ctr">
              <a:defRPr sz="1600" b="0" i="0">
                <a:solidFill>
                  <a:schemeClr val="tx1">
                    <a:tint val="75000"/>
                  </a:schemeClr>
                </a:solidFill>
                <a:latin typeface="Helvetica Light" charset="0"/>
                <a:ea typeface="Helvetica Light" charset="0"/>
                <a:cs typeface="Helvetica Light"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1480800" y="8475137"/>
            <a:ext cx="3657600" cy="486833"/>
          </a:xfrm>
          <a:prstGeom prst="rect">
            <a:avLst/>
          </a:prstGeom>
        </p:spPr>
        <p:txBody>
          <a:bodyPr vert="horz" lIns="91440" tIns="45720" rIns="91440" bIns="45720" rtlCol="0" anchor="ctr"/>
          <a:lstStyle>
            <a:lvl1pPr algn="r">
              <a:defRPr sz="1600" b="0" i="0">
                <a:solidFill>
                  <a:schemeClr val="tx1">
                    <a:tint val="75000"/>
                  </a:schemeClr>
                </a:solidFill>
                <a:latin typeface="Helvetica Light" charset="0"/>
                <a:ea typeface="Helvetica Light" charset="0"/>
                <a:cs typeface="Helvetica Light" charset="0"/>
              </a:defRPr>
            </a:lvl1p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6229747"/>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Lst>
  <p:hf hdr="0" ftr="0" dt="0"/>
  <p:txStyles>
    <p:titleStyle>
      <a:lvl1pPr algn="l" defTabSz="1218804" rtl="0" eaLnBrk="1" latinLnBrk="0" hangingPunct="1">
        <a:lnSpc>
          <a:spcPct val="90000"/>
        </a:lnSpc>
        <a:spcBef>
          <a:spcPct val="0"/>
        </a:spcBef>
        <a:buNone/>
        <a:defRPr sz="5865" kern="1200">
          <a:solidFill>
            <a:schemeClr val="tx1"/>
          </a:solidFill>
          <a:latin typeface="Helvetica" charset="0"/>
          <a:ea typeface="Helvetica" charset="0"/>
          <a:cs typeface="Helvetica" charset="0"/>
        </a:defRPr>
      </a:lvl1pPr>
    </p:titleStyle>
    <p:bodyStyle>
      <a:lvl1pPr marL="304700" indent="-304700" algn="l" defTabSz="1218804" rtl="0" eaLnBrk="1" latinLnBrk="0" hangingPunct="1">
        <a:lnSpc>
          <a:spcPct val="90000"/>
        </a:lnSpc>
        <a:spcBef>
          <a:spcPts val="1333"/>
        </a:spcBef>
        <a:buFont typeface="Arial"/>
        <a:buChar char="•"/>
        <a:defRPr sz="3732" kern="1200">
          <a:solidFill>
            <a:schemeClr val="tx1"/>
          </a:solidFill>
          <a:latin typeface="Helvetica" charset="0"/>
          <a:ea typeface="Helvetica" charset="0"/>
          <a:cs typeface="Helvetica" charset="0"/>
        </a:defRPr>
      </a:lvl1pPr>
      <a:lvl2pPr marL="914102" indent="-304700" algn="l" defTabSz="1218804" rtl="0" eaLnBrk="1" latinLnBrk="0" hangingPunct="1">
        <a:lnSpc>
          <a:spcPct val="90000"/>
        </a:lnSpc>
        <a:spcBef>
          <a:spcPts val="667"/>
        </a:spcBef>
        <a:buFont typeface="Arial"/>
        <a:buChar char="•"/>
        <a:defRPr sz="3199" kern="1200">
          <a:solidFill>
            <a:schemeClr val="tx1"/>
          </a:solidFill>
          <a:latin typeface="Helvetica" charset="0"/>
          <a:ea typeface="Helvetica" charset="0"/>
          <a:cs typeface="Helvetica" charset="0"/>
        </a:defRPr>
      </a:lvl2pPr>
      <a:lvl3pPr marL="1523505" indent="-304700" algn="l" defTabSz="1218804" rtl="0" eaLnBrk="1" latinLnBrk="0" hangingPunct="1">
        <a:lnSpc>
          <a:spcPct val="90000"/>
        </a:lnSpc>
        <a:spcBef>
          <a:spcPts val="667"/>
        </a:spcBef>
        <a:buFont typeface="Arial"/>
        <a:buChar char="•"/>
        <a:defRPr sz="2665" kern="1200">
          <a:solidFill>
            <a:schemeClr val="tx1"/>
          </a:solidFill>
          <a:latin typeface="Helvetica" charset="0"/>
          <a:ea typeface="Helvetica" charset="0"/>
          <a:cs typeface="Helvetica" charset="0"/>
        </a:defRPr>
      </a:lvl3pPr>
      <a:lvl4pPr marL="2132907" indent="-304700" algn="l" defTabSz="1218804" rtl="0" eaLnBrk="1" latinLnBrk="0" hangingPunct="1">
        <a:lnSpc>
          <a:spcPct val="90000"/>
        </a:lnSpc>
        <a:spcBef>
          <a:spcPts val="667"/>
        </a:spcBef>
        <a:buFont typeface="Arial"/>
        <a:buChar char="•"/>
        <a:defRPr sz="2399" kern="1200">
          <a:solidFill>
            <a:schemeClr val="tx1"/>
          </a:solidFill>
          <a:latin typeface="Helvetica" charset="0"/>
          <a:ea typeface="Helvetica" charset="0"/>
          <a:cs typeface="Helvetica" charset="0"/>
        </a:defRPr>
      </a:lvl4pPr>
      <a:lvl5pPr marL="2742309" indent="-304700" algn="l" defTabSz="1218804" rtl="0" eaLnBrk="1" latinLnBrk="0" hangingPunct="1">
        <a:lnSpc>
          <a:spcPct val="90000"/>
        </a:lnSpc>
        <a:spcBef>
          <a:spcPts val="667"/>
        </a:spcBef>
        <a:buFont typeface="Arial"/>
        <a:buChar char="•"/>
        <a:defRPr sz="2399" kern="1200">
          <a:solidFill>
            <a:schemeClr val="tx1"/>
          </a:solidFill>
          <a:latin typeface="Helvetica" charset="0"/>
          <a:ea typeface="Helvetica" charset="0"/>
          <a:cs typeface="Helvetica" charset="0"/>
        </a:defRPr>
      </a:lvl5pPr>
      <a:lvl6pPr marL="3351711" indent="-304700" algn="l" defTabSz="1218804" rtl="0" eaLnBrk="1" latinLnBrk="0" hangingPunct="1">
        <a:lnSpc>
          <a:spcPct val="90000"/>
        </a:lnSpc>
        <a:spcBef>
          <a:spcPts val="667"/>
        </a:spcBef>
        <a:buFont typeface="Arial"/>
        <a:buChar char="•"/>
        <a:defRPr sz="2399" kern="1200">
          <a:solidFill>
            <a:schemeClr val="tx1"/>
          </a:solidFill>
          <a:latin typeface="+mn-lt"/>
          <a:ea typeface="+mn-ea"/>
          <a:cs typeface="+mn-cs"/>
        </a:defRPr>
      </a:lvl6pPr>
      <a:lvl7pPr marL="3961112" indent="-304700" algn="l" defTabSz="1218804" rtl="0" eaLnBrk="1" latinLnBrk="0" hangingPunct="1">
        <a:lnSpc>
          <a:spcPct val="90000"/>
        </a:lnSpc>
        <a:spcBef>
          <a:spcPts val="667"/>
        </a:spcBef>
        <a:buFont typeface="Arial"/>
        <a:buChar char="•"/>
        <a:defRPr sz="2399" kern="1200">
          <a:solidFill>
            <a:schemeClr val="tx1"/>
          </a:solidFill>
          <a:latin typeface="+mn-lt"/>
          <a:ea typeface="+mn-ea"/>
          <a:cs typeface="+mn-cs"/>
        </a:defRPr>
      </a:lvl7pPr>
      <a:lvl8pPr marL="4570514" indent="-304700" algn="l" defTabSz="1218804" rtl="0" eaLnBrk="1" latinLnBrk="0" hangingPunct="1">
        <a:lnSpc>
          <a:spcPct val="90000"/>
        </a:lnSpc>
        <a:spcBef>
          <a:spcPts val="667"/>
        </a:spcBef>
        <a:buFont typeface="Arial"/>
        <a:buChar char="•"/>
        <a:defRPr sz="2399" kern="1200">
          <a:solidFill>
            <a:schemeClr val="tx1"/>
          </a:solidFill>
          <a:latin typeface="+mn-lt"/>
          <a:ea typeface="+mn-ea"/>
          <a:cs typeface="+mn-cs"/>
        </a:defRPr>
      </a:lvl8pPr>
      <a:lvl9pPr marL="5179916" indent="-304700" algn="l" defTabSz="1218804" rtl="0" eaLnBrk="1" latinLnBrk="0" hangingPunct="1">
        <a:lnSpc>
          <a:spcPct val="90000"/>
        </a:lnSpc>
        <a:spcBef>
          <a:spcPts val="667"/>
        </a:spcBef>
        <a:buFont typeface="Arial"/>
        <a:buChar char="•"/>
        <a:defRPr sz="2399"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6"/>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136"/>
            <a:ext cx="3657600" cy="486833"/>
          </a:xfrm>
          <a:prstGeom prst="rect">
            <a:avLst/>
          </a:prstGeom>
        </p:spPr>
        <p:txBody>
          <a:bodyPr vert="horz" lIns="91440" tIns="45720" rIns="91440" bIns="45720" rtlCol="0" anchor="ctr"/>
          <a:lstStyle>
            <a:lvl1pPr algn="l">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9B08F224-FC57-4A80-9456-DB10A4D4F6FA}" type="datetime1">
              <a:rPr lang="en-US" smtClean="0"/>
              <a:t>8/19/2021</a:t>
            </a:fld>
            <a:endParaRPr lang="en-US" dirty="0"/>
          </a:p>
        </p:txBody>
      </p:sp>
      <p:sp>
        <p:nvSpPr>
          <p:cNvPr id="5" name="Footer Placeholder 4"/>
          <p:cNvSpPr>
            <a:spLocks noGrp="1"/>
          </p:cNvSpPr>
          <p:nvPr>
            <p:ph type="ftr" sz="quarter" idx="3"/>
          </p:nvPr>
        </p:nvSpPr>
        <p:spPr>
          <a:xfrm>
            <a:off x="5384800" y="8475136"/>
            <a:ext cx="5486400" cy="486833"/>
          </a:xfrm>
          <a:prstGeom prst="rect">
            <a:avLst/>
          </a:prstGeom>
        </p:spPr>
        <p:txBody>
          <a:bodyPr vert="horz" lIns="91440" tIns="45720" rIns="91440" bIns="45720" rtlCol="0" anchor="ctr"/>
          <a:lstStyle>
            <a:lvl1pPr algn="ct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480800" y="8475136"/>
            <a:ext cx="3657600" cy="486833"/>
          </a:xfrm>
          <a:prstGeom prst="rect">
            <a:avLst/>
          </a:prstGeom>
        </p:spPr>
        <p:txBody>
          <a:bodyPr vert="horz" lIns="91440" tIns="45720" rIns="91440" bIns="45720" rtlCol="0" anchor="ctr"/>
          <a:lstStyle>
            <a:lvl1pPr algn="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7598BF81-8B34-B643-B5B0-4C1DA59A715B}" type="slidenum">
              <a:rPr lang="en-US" smtClean="0"/>
              <a:pPr/>
              <a:t>‹#›</a:t>
            </a:fld>
            <a:endParaRPr lang="en-US" dirty="0"/>
          </a:p>
        </p:txBody>
      </p:sp>
    </p:spTree>
    <p:extLst>
      <p:ext uri="{BB962C8B-B14F-4D97-AF65-F5344CB8AC3E}">
        <p14:creationId xmlns:p14="http://schemas.microsoft.com/office/powerpoint/2010/main" val="400337638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Lst>
  <p:hf hdr="0" ftr="0" dt="0"/>
  <p:txStyles>
    <p:titleStyle>
      <a:lvl1pPr algn="l" defTabSz="1219140" rtl="0" eaLnBrk="1" latinLnBrk="0" hangingPunct="1">
        <a:lnSpc>
          <a:spcPct val="90000"/>
        </a:lnSpc>
        <a:spcBef>
          <a:spcPct val="0"/>
        </a:spcBef>
        <a:buNone/>
        <a:defRPr sz="5867"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914354" indent="-304784" algn="l" defTabSz="121914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23925" indent="-304784" algn="l" defTabSz="121914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133493" indent="-304784" algn="l" defTabSz="121914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743062" indent="-304784" algn="l" defTabSz="121914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63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1" y="486837"/>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1"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137"/>
            <a:ext cx="3657600" cy="486833"/>
          </a:xfrm>
          <a:prstGeom prst="rect">
            <a:avLst/>
          </a:prstGeom>
        </p:spPr>
        <p:txBody>
          <a:bodyPr vert="horz" lIns="91440" tIns="45720" rIns="91440" bIns="45720" rtlCol="0" anchor="ctr"/>
          <a:lstStyle>
            <a:lvl1pPr algn="l">
              <a:defRPr sz="1600" b="0" i="0">
                <a:solidFill>
                  <a:schemeClr val="tx1">
                    <a:tint val="75000"/>
                  </a:schemeClr>
                </a:solidFill>
                <a:latin typeface="Helvetica Light" charset="0"/>
                <a:ea typeface="Helvetica Light" charset="0"/>
                <a:cs typeface="Helvetica Light" charset="0"/>
              </a:defRPr>
            </a:lvl1pPr>
          </a:lstStyle>
          <a:p>
            <a:fld id="{52765E09-700A-48B8-9599-4D82F6AEB346}" type="datetime1">
              <a:rPr lang="en-US" smtClean="0">
                <a:solidFill>
                  <a:prstClr val="black">
                    <a:tint val="75000"/>
                  </a:prstClr>
                </a:solidFill>
              </a:rPr>
              <a:pPr/>
              <a:t>8/19/2021</a:t>
            </a:fld>
            <a:endParaRPr lang="en-US" dirty="0">
              <a:solidFill>
                <a:prstClr val="black">
                  <a:tint val="75000"/>
                </a:prstClr>
              </a:solidFill>
            </a:endParaRPr>
          </a:p>
        </p:txBody>
      </p:sp>
      <p:sp>
        <p:nvSpPr>
          <p:cNvPr id="5" name="Footer Placeholder 4"/>
          <p:cNvSpPr>
            <a:spLocks noGrp="1"/>
          </p:cNvSpPr>
          <p:nvPr>
            <p:ph type="ftr" sz="quarter" idx="3"/>
          </p:nvPr>
        </p:nvSpPr>
        <p:spPr>
          <a:xfrm>
            <a:off x="5384801" y="8475137"/>
            <a:ext cx="5486400" cy="486833"/>
          </a:xfrm>
          <a:prstGeom prst="rect">
            <a:avLst/>
          </a:prstGeom>
        </p:spPr>
        <p:txBody>
          <a:bodyPr vert="horz" lIns="91440" tIns="45720" rIns="91440" bIns="45720" rtlCol="0" anchor="ctr"/>
          <a:lstStyle>
            <a:lvl1pPr algn="ctr">
              <a:defRPr sz="1600" b="0" i="0">
                <a:solidFill>
                  <a:schemeClr val="tx1">
                    <a:tint val="75000"/>
                  </a:schemeClr>
                </a:solidFill>
                <a:latin typeface="Helvetica Light" charset="0"/>
                <a:ea typeface="Helvetica Light" charset="0"/>
                <a:cs typeface="Helvetica Light"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1480800" y="8475137"/>
            <a:ext cx="3657600" cy="486833"/>
          </a:xfrm>
          <a:prstGeom prst="rect">
            <a:avLst/>
          </a:prstGeom>
        </p:spPr>
        <p:txBody>
          <a:bodyPr vert="horz" lIns="91440" tIns="45720" rIns="91440" bIns="45720" rtlCol="0" anchor="ctr"/>
          <a:lstStyle>
            <a:lvl1pPr algn="r">
              <a:defRPr sz="1600" b="0" i="0">
                <a:solidFill>
                  <a:schemeClr val="tx1">
                    <a:tint val="75000"/>
                  </a:schemeClr>
                </a:solidFill>
                <a:latin typeface="Helvetica Light" charset="0"/>
                <a:ea typeface="Helvetica Light" charset="0"/>
                <a:cs typeface="Helvetica Light" charset="0"/>
              </a:defRPr>
            </a:lvl1p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2831823"/>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Lst>
  <p:hf hdr="0" ftr="0" dt="0"/>
  <p:txStyles>
    <p:titleStyle>
      <a:lvl1pPr algn="l" defTabSz="1218804" rtl="0" eaLnBrk="1" latinLnBrk="0" hangingPunct="1">
        <a:lnSpc>
          <a:spcPct val="90000"/>
        </a:lnSpc>
        <a:spcBef>
          <a:spcPct val="0"/>
        </a:spcBef>
        <a:buNone/>
        <a:defRPr sz="5865" kern="1200">
          <a:solidFill>
            <a:schemeClr val="tx1"/>
          </a:solidFill>
          <a:latin typeface="Helvetica" charset="0"/>
          <a:ea typeface="Helvetica" charset="0"/>
          <a:cs typeface="Helvetica" charset="0"/>
        </a:defRPr>
      </a:lvl1pPr>
    </p:titleStyle>
    <p:bodyStyle>
      <a:lvl1pPr marL="304700" indent="-304700" algn="l" defTabSz="1218804" rtl="0" eaLnBrk="1" latinLnBrk="0" hangingPunct="1">
        <a:lnSpc>
          <a:spcPct val="90000"/>
        </a:lnSpc>
        <a:spcBef>
          <a:spcPts val="1333"/>
        </a:spcBef>
        <a:buFont typeface="Arial"/>
        <a:buChar char="•"/>
        <a:defRPr sz="3732" kern="1200">
          <a:solidFill>
            <a:schemeClr val="tx1"/>
          </a:solidFill>
          <a:latin typeface="Helvetica" charset="0"/>
          <a:ea typeface="Helvetica" charset="0"/>
          <a:cs typeface="Helvetica" charset="0"/>
        </a:defRPr>
      </a:lvl1pPr>
      <a:lvl2pPr marL="914102" indent="-304700" algn="l" defTabSz="1218804" rtl="0" eaLnBrk="1" latinLnBrk="0" hangingPunct="1">
        <a:lnSpc>
          <a:spcPct val="90000"/>
        </a:lnSpc>
        <a:spcBef>
          <a:spcPts val="667"/>
        </a:spcBef>
        <a:buFont typeface="Arial"/>
        <a:buChar char="•"/>
        <a:defRPr sz="3199" kern="1200">
          <a:solidFill>
            <a:schemeClr val="tx1"/>
          </a:solidFill>
          <a:latin typeface="Helvetica" charset="0"/>
          <a:ea typeface="Helvetica" charset="0"/>
          <a:cs typeface="Helvetica" charset="0"/>
        </a:defRPr>
      </a:lvl2pPr>
      <a:lvl3pPr marL="1523505" indent="-304700" algn="l" defTabSz="1218804" rtl="0" eaLnBrk="1" latinLnBrk="0" hangingPunct="1">
        <a:lnSpc>
          <a:spcPct val="90000"/>
        </a:lnSpc>
        <a:spcBef>
          <a:spcPts val="667"/>
        </a:spcBef>
        <a:buFont typeface="Arial"/>
        <a:buChar char="•"/>
        <a:defRPr sz="2665" kern="1200">
          <a:solidFill>
            <a:schemeClr val="tx1"/>
          </a:solidFill>
          <a:latin typeface="Helvetica" charset="0"/>
          <a:ea typeface="Helvetica" charset="0"/>
          <a:cs typeface="Helvetica" charset="0"/>
        </a:defRPr>
      </a:lvl3pPr>
      <a:lvl4pPr marL="2132907" indent="-304700" algn="l" defTabSz="1218804" rtl="0" eaLnBrk="1" latinLnBrk="0" hangingPunct="1">
        <a:lnSpc>
          <a:spcPct val="90000"/>
        </a:lnSpc>
        <a:spcBef>
          <a:spcPts val="667"/>
        </a:spcBef>
        <a:buFont typeface="Arial"/>
        <a:buChar char="•"/>
        <a:defRPr sz="2399" kern="1200">
          <a:solidFill>
            <a:schemeClr val="tx1"/>
          </a:solidFill>
          <a:latin typeface="Helvetica" charset="0"/>
          <a:ea typeface="Helvetica" charset="0"/>
          <a:cs typeface="Helvetica" charset="0"/>
        </a:defRPr>
      </a:lvl4pPr>
      <a:lvl5pPr marL="2742309" indent="-304700" algn="l" defTabSz="1218804" rtl="0" eaLnBrk="1" latinLnBrk="0" hangingPunct="1">
        <a:lnSpc>
          <a:spcPct val="90000"/>
        </a:lnSpc>
        <a:spcBef>
          <a:spcPts val="667"/>
        </a:spcBef>
        <a:buFont typeface="Arial"/>
        <a:buChar char="•"/>
        <a:defRPr sz="2399" kern="1200">
          <a:solidFill>
            <a:schemeClr val="tx1"/>
          </a:solidFill>
          <a:latin typeface="Helvetica" charset="0"/>
          <a:ea typeface="Helvetica" charset="0"/>
          <a:cs typeface="Helvetica" charset="0"/>
        </a:defRPr>
      </a:lvl5pPr>
      <a:lvl6pPr marL="3351711" indent="-304700" algn="l" defTabSz="1218804" rtl="0" eaLnBrk="1" latinLnBrk="0" hangingPunct="1">
        <a:lnSpc>
          <a:spcPct val="90000"/>
        </a:lnSpc>
        <a:spcBef>
          <a:spcPts val="667"/>
        </a:spcBef>
        <a:buFont typeface="Arial"/>
        <a:buChar char="•"/>
        <a:defRPr sz="2399" kern="1200">
          <a:solidFill>
            <a:schemeClr val="tx1"/>
          </a:solidFill>
          <a:latin typeface="+mn-lt"/>
          <a:ea typeface="+mn-ea"/>
          <a:cs typeface="+mn-cs"/>
        </a:defRPr>
      </a:lvl6pPr>
      <a:lvl7pPr marL="3961112" indent="-304700" algn="l" defTabSz="1218804" rtl="0" eaLnBrk="1" latinLnBrk="0" hangingPunct="1">
        <a:lnSpc>
          <a:spcPct val="90000"/>
        </a:lnSpc>
        <a:spcBef>
          <a:spcPts val="667"/>
        </a:spcBef>
        <a:buFont typeface="Arial"/>
        <a:buChar char="•"/>
        <a:defRPr sz="2399" kern="1200">
          <a:solidFill>
            <a:schemeClr val="tx1"/>
          </a:solidFill>
          <a:latin typeface="+mn-lt"/>
          <a:ea typeface="+mn-ea"/>
          <a:cs typeface="+mn-cs"/>
        </a:defRPr>
      </a:lvl7pPr>
      <a:lvl8pPr marL="4570514" indent="-304700" algn="l" defTabSz="1218804" rtl="0" eaLnBrk="1" latinLnBrk="0" hangingPunct="1">
        <a:lnSpc>
          <a:spcPct val="90000"/>
        </a:lnSpc>
        <a:spcBef>
          <a:spcPts val="667"/>
        </a:spcBef>
        <a:buFont typeface="Arial"/>
        <a:buChar char="•"/>
        <a:defRPr sz="2399" kern="1200">
          <a:solidFill>
            <a:schemeClr val="tx1"/>
          </a:solidFill>
          <a:latin typeface="+mn-lt"/>
          <a:ea typeface="+mn-ea"/>
          <a:cs typeface="+mn-cs"/>
        </a:defRPr>
      </a:lvl8pPr>
      <a:lvl9pPr marL="5179916" indent="-304700" algn="l" defTabSz="1218804" rtl="0" eaLnBrk="1" latinLnBrk="0" hangingPunct="1">
        <a:lnSpc>
          <a:spcPct val="90000"/>
        </a:lnSpc>
        <a:spcBef>
          <a:spcPts val="667"/>
        </a:spcBef>
        <a:buFont typeface="Arial"/>
        <a:buChar char="•"/>
        <a:defRPr sz="2399"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latin typeface="Helvetica" panose="020B0604020202020204" pitchFamily="34" charset="0"/>
                <a:cs typeface="Helvetica" panose="020B0604020202020204" pitchFamily="34" charset="0"/>
              </a:defRPr>
            </a:lvl1pPr>
          </a:lstStyle>
          <a:p>
            <a:fld id="{D8824727-DE0E-48F2-8578-E2A4ECD3CEDF}" type="datetimeFigureOut">
              <a:rPr lang="en-US" smtClean="0"/>
              <a:pPr/>
              <a:t>8/19/2021</a:t>
            </a:fld>
            <a:endParaRPr lang="en-US" dirty="0"/>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latin typeface="Helvetica" panose="020B0604020202020204" pitchFamily="34" charset="0"/>
                <a:cs typeface="Helvetica"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latin typeface="Helvetica" panose="020B0604020202020204" pitchFamily="34" charset="0"/>
                <a:cs typeface="Helvetica" panose="020B0604020202020204" pitchFamily="34" charset="0"/>
              </a:defRPr>
            </a:lvl1pPr>
          </a:lstStyle>
          <a:p>
            <a:fld id="{8C9B3EB8-8362-49AB-9755-4BCF42BAF22E}" type="slidenum">
              <a:rPr lang="en-US" smtClean="0"/>
              <a:pPr/>
              <a:t>‹#›</a:t>
            </a:fld>
            <a:endParaRPr lang="en-US" dirty="0"/>
          </a:p>
        </p:txBody>
      </p:sp>
    </p:spTree>
    <p:extLst>
      <p:ext uri="{BB962C8B-B14F-4D97-AF65-F5344CB8AC3E}">
        <p14:creationId xmlns:p14="http://schemas.microsoft.com/office/powerpoint/2010/main" val="313816803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 id="2147483775" r:id="rId13"/>
    <p:sldLayoutId id="2147483777" r:id="rId14"/>
    <p:sldLayoutId id="2147483778" r:id="rId15"/>
  </p:sldLayoutIdLst>
  <p:txStyles>
    <p:titleStyle>
      <a:lvl1pPr algn="l" defTabSz="1219170" rtl="0" eaLnBrk="1" latinLnBrk="0" hangingPunct="1">
        <a:lnSpc>
          <a:spcPct val="90000"/>
        </a:lnSpc>
        <a:spcBef>
          <a:spcPct val="0"/>
        </a:spcBef>
        <a:buNone/>
        <a:defRPr sz="5867" kern="1200">
          <a:solidFill>
            <a:schemeClr val="tx1"/>
          </a:solidFill>
          <a:latin typeface="Helvetica" panose="020B0604020202020204" pitchFamily="34" charset="0"/>
          <a:ea typeface="+mj-ea"/>
          <a:cs typeface="Helvetica"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Helvetica" panose="020B0604020202020204" pitchFamily="34" charset="0"/>
          <a:ea typeface="+mn-ea"/>
          <a:cs typeface="Helvetica"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Helvetica" panose="020B0604020202020204" pitchFamily="34" charset="0"/>
          <a:ea typeface="+mn-ea"/>
          <a:cs typeface="Helvetica"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Helvetica" panose="020B0604020202020204" pitchFamily="34" charset="0"/>
          <a:ea typeface="+mn-ea"/>
          <a:cs typeface="Helvetica"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fld id="{9B08F224-FC57-4A80-9456-DB10A4D4F6FA}" type="datetime1">
              <a:rPr lang="en-US" smtClean="0">
                <a:solidFill>
                  <a:prstClr val="black"/>
                </a:solidFill>
              </a:rPr>
              <a:pPr defTabSz="1219170"/>
              <a:t>8/19/2021</a:t>
            </a:fld>
            <a:endParaRPr lang="en-US">
              <a:solidFill>
                <a:prstClr val="black"/>
              </a:solidFill>
            </a:endParaRPr>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endParaRPr lang="en-US">
              <a:solidFill>
                <a:prstClr val="black"/>
              </a:solidFill>
            </a:endParaRPr>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fld id="{7598BF81-8B34-B643-B5B0-4C1DA59A715B}" type="slidenum">
              <a:rPr lang="en-US" smtClean="0">
                <a:solidFill>
                  <a:prstClr val="black"/>
                </a:solidFill>
              </a:rPr>
              <a:pPr defTabSz="1219170"/>
              <a:t>‹#›</a:t>
            </a:fld>
            <a:endParaRPr lang="en-US">
              <a:solidFill>
                <a:prstClr val="black"/>
              </a:solidFill>
            </a:endParaRPr>
          </a:p>
        </p:txBody>
      </p:sp>
    </p:spTree>
    <p:extLst>
      <p:ext uri="{BB962C8B-B14F-4D97-AF65-F5344CB8AC3E}">
        <p14:creationId xmlns:p14="http://schemas.microsoft.com/office/powerpoint/2010/main" val="255393872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dt="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fld id="{9B08F224-FC57-4A80-9456-DB10A4D4F6FA}" type="datetime1">
              <a:rPr lang="en-US" smtClean="0">
                <a:solidFill>
                  <a:prstClr val="black"/>
                </a:solidFill>
              </a:rPr>
              <a:pPr defTabSz="1219170"/>
              <a:t>8/19/2021</a:t>
            </a:fld>
            <a:endParaRPr lang="en-US">
              <a:solidFill>
                <a:prstClr val="black"/>
              </a:solidFill>
            </a:endParaRPr>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endParaRPr lang="en-US">
              <a:solidFill>
                <a:prstClr val="black"/>
              </a:solidFill>
            </a:endParaRPr>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fld id="{7598BF81-8B34-B643-B5B0-4C1DA59A715B}" type="slidenum">
              <a:rPr lang="en-US" smtClean="0">
                <a:solidFill>
                  <a:prstClr val="black"/>
                </a:solidFill>
              </a:rPr>
              <a:pPr defTabSz="1219170"/>
              <a:t>‹#›</a:t>
            </a:fld>
            <a:endParaRPr lang="en-US">
              <a:solidFill>
                <a:prstClr val="black"/>
              </a:solidFill>
            </a:endParaRPr>
          </a:p>
        </p:txBody>
      </p:sp>
    </p:spTree>
    <p:extLst>
      <p:ext uri="{BB962C8B-B14F-4D97-AF65-F5344CB8AC3E}">
        <p14:creationId xmlns:p14="http://schemas.microsoft.com/office/powerpoint/2010/main" val="371997472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67" r:id="rId14"/>
  </p:sldLayoutIdLst>
  <p:hf hdr="0" ftr="0" dt="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fld id="{9B08F224-FC57-4A80-9456-DB10A4D4F6FA}" type="datetime1">
              <a:rPr lang="en-US" smtClean="0">
                <a:solidFill>
                  <a:prstClr val="black"/>
                </a:solidFill>
              </a:rPr>
              <a:pPr defTabSz="1219170"/>
              <a:t>8/19/2021</a:t>
            </a:fld>
            <a:endParaRPr lang="en-US">
              <a:solidFill>
                <a:prstClr val="black"/>
              </a:solidFill>
            </a:endParaRPr>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endParaRPr lang="en-US">
              <a:solidFill>
                <a:prstClr val="black"/>
              </a:solidFill>
            </a:endParaRPr>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fld id="{7598BF81-8B34-B643-B5B0-4C1DA59A715B}" type="slidenum">
              <a:rPr lang="en-US" smtClean="0">
                <a:solidFill>
                  <a:prstClr val="black"/>
                </a:solidFill>
              </a:rPr>
              <a:pPr defTabSz="1219170"/>
              <a:t>‹#›</a:t>
            </a:fld>
            <a:endParaRPr lang="en-US">
              <a:solidFill>
                <a:prstClr val="black"/>
              </a:solidFill>
            </a:endParaRPr>
          </a:p>
        </p:txBody>
      </p:sp>
    </p:spTree>
    <p:extLst>
      <p:ext uri="{BB962C8B-B14F-4D97-AF65-F5344CB8AC3E}">
        <p14:creationId xmlns:p14="http://schemas.microsoft.com/office/powerpoint/2010/main" val="58836844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hdr="0" ftr="0" dt="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9B08F224-FC57-4A80-9456-DB10A4D4F6FA}" type="datetime1">
              <a:rPr lang="en-US" smtClean="0"/>
              <a:t>8/19/2021</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7598BF81-8B34-B643-B5B0-4C1DA59A715B}" type="slidenum">
              <a:rPr lang="en-US" smtClean="0"/>
              <a:pPr/>
              <a:t>‹#›</a:t>
            </a:fld>
            <a:endParaRPr lang="en-US"/>
          </a:p>
        </p:txBody>
      </p:sp>
    </p:spTree>
    <p:extLst>
      <p:ext uri="{BB962C8B-B14F-4D97-AF65-F5344CB8AC3E}">
        <p14:creationId xmlns:p14="http://schemas.microsoft.com/office/powerpoint/2010/main" val="381497846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hf hdr="0" ftr="0" dt="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fld id="{9B08F224-FC57-4A80-9456-DB10A4D4F6FA}" type="datetime1">
              <a:rPr lang="en-US" smtClean="0">
                <a:solidFill>
                  <a:prstClr val="black"/>
                </a:solidFill>
              </a:rPr>
              <a:pPr defTabSz="1219170"/>
              <a:t>8/19/2021</a:t>
            </a:fld>
            <a:endParaRPr lang="en-US">
              <a:solidFill>
                <a:prstClr val="black"/>
              </a:solidFill>
            </a:endParaRPr>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endParaRPr lang="en-US">
              <a:solidFill>
                <a:prstClr val="black"/>
              </a:solidFill>
            </a:endParaRPr>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fld id="{7598BF81-8B34-B643-B5B0-4C1DA59A715B}" type="slidenum">
              <a:rPr lang="en-US" smtClean="0">
                <a:solidFill>
                  <a:prstClr val="black"/>
                </a:solidFill>
              </a:rPr>
              <a:pPr defTabSz="1219170"/>
              <a:t>‹#›</a:t>
            </a:fld>
            <a:endParaRPr lang="en-US">
              <a:solidFill>
                <a:prstClr val="black"/>
              </a:solidFill>
            </a:endParaRPr>
          </a:p>
        </p:txBody>
      </p:sp>
    </p:spTree>
    <p:extLst>
      <p:ext uri="{BB962C8B-B14F-4D97-AF65-F5344CB8AC3E}">
        <p14:creationId xmlns:p14="http://schemas.microsoft.com/office/powerpoint/2010/main" val="293936077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hf hdr="0" ftr="0" dt="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fld id="{9B08F224-FC57-4A80-9456-DB10A4D4F6FA}" type="datetime1">
              <a:rPr lang="en-US" smtClean="0">
                <a:solidFill>
                  <a:prstClr val="black"/>
                </a:solidFill>
              </a:rPr>
              <a:pPr defTabSz="1219170"/>
              <a:t>8/19/2021</a:t>
            </a:fld>
            <a:endParaRPr lang="en-US">
              <a:solidFill>
                <a:prstClr val="black"/>
              </a:solidFill>
            </a:endParaRPr>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endParaRPr lang="en-US">
              <a:solidFill>
                <a:prstClr val="black"/>
              </a:solidFill>
            </a:endParaRPr>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1219170"/>
            <a:fld id="{7598BF81-8B34-B643-B5B0-4C1DA59A715B}" type="slidenum">
              <a:rPr lang="en-US" smtClean="0">
                <a:solidFill>
                  <a:prstClr val="black"/>
                </a:solidFill>
              </a:rPr>
              <a:pPr defTabSz="1219170"/>
              <a:t>‹#›</a:t>
            </a:fld>
            <a:endParaRPr lang="en-US">
              <a:solidFill>
                <a:prstClr val="black"/>
              </a:solidFill>
            </a:endParaRPr>
          </a:p>
        </p:txBody>
      </p:sp>
    </p:spTree>
    <p:extLst>
      <p:ext uri="{BB962C8B-B14F-4D97-AF65-F5344CB8AC3E}">
        <p14:creationId xmlns:p14="http://schemas.microsoft.com/office/powerpoint/2010/main" val="390699031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946" r:id="rId13"/>
  </p:sldLayoutIdLst>
  <p:hf hdr="0" ftr="0" dt="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9B08F224-FC57-4A80-9456-DB10A4D4F6FA}" type="datetime1">
              <a:rPr lang="en-US" smtClean="0">
                <a:solidFill>
                  <a:prstClr val="black"/>
                </a:solidFill>
              </a:rPr>
              <a:pPr/>
              <a:t>8/19/2021</a:t>
            </a:fld>
            <a:endParaRPr lang="en-US">
              <a:solidFill>
                <a:prstClr val="black"/>
              </a:solidFill>
            </a:endParaRPr>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7598BF81-8B34-B643-B5B0-4C1DA59A71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660107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Lst>
  <p:hf hdr="0" ftr="0" dt="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ostalpro.usps.com/pub205"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20.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20.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43.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40.xml"/><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hyperlink" Target="https://postalpro.usps.com/ppro-tools/business-mail-entry" TargetMode="External"/><Relationship Id="rId7" Type="http://schemas.openxmlformats.org/officeDocument/2006/relationships/image" Target="../media/image19.svg"/><Relationship Id="rId2" Type="http://schemas.openxmlformats.org/officeDocument/2006/relationships/notesSlide" Target="../notesSlides/notesSlide18.xml"/><Relationship Id="rId1" Type="http://schemas.openxmlformats.org/officeDocument/2006/relationships/slideLayout" Target="../slideLayouts/slideLayout84.xml"/><Relationship Id="rId6" Type="http://schemas.openxmlformats.org/officeDocument/2006/relationships/image" Target="../media/image18.png"/><Relationship Id="rId5" Type="http://schemas.openxmlformats.org/officeDocument/2006/relationships/hyperlink" Target="https://postalpro.usps.com/eps" TargetMode="External"/><Relationship Id="rId4" Type="http://schemas.openxmlformats.org/officeDocument/2006/relationships/hyperlink" Target="mailto:MSSC@usps.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5.xml"/><Relationship Id="rId6" Type="http://schemas.openxmlformats.org/officeDocument/2006/relationships/image" Target="../media/image17.svg"/><Relationship Id="rId11" Type="http://schemas.openxmlformats.org/officeDocument/2006/relationships/image" Target="../media/image22.jp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55.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67deBxNnVAhWqxYMKHSdyBDEQjRwIBw&amp;url=http://www.shareyouressays.com/92265/four-conditions-that-must-be-fulfilled-in-order-to-constitute-a-payment-of-a-negotiable-instrument-as-a-payment-in-due-course&amp;psig=AFQjCNHiAwcPtDVDAxBvbZ-pyH5rk_NWtQ&amp;ust=1502896372253212"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hyperlink" Target="https://postalpro.usps.com/sfs/emca-migration" TargetMode="External"/><Relationship Id="rId2" Type="http://schemas.openxmlformats.org/officeDocument/2006/relationships/notesSlide" Target="../notesSlides/notesSlide6.xml"/><Relationship Id="rId1" Type="http://schemas.openxmlformats.org/officeDocument/2006/relationships/slideLayout" Target="../slideLayouts/slideLayout117.xml"/><Relationship Id="rId4" Type="http://schemas.openxmlformats.org/officeDocument/2006/relationships/hyperlink" Target="https://postalpro.usps.com/EPSPCPostageFactShee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bout.usps.com/forms/ps5639.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hyperlink" Target="mailto:SSMCTAS@email.USPS.Gov"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6.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5.sv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29.svg"/><Relationship Id="rId4" Type="http://schemas.openxmlformats.org/officeDocument/2006/relationships/image" Target="../media/image39.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7964" y="5054015"/>
            <a:ext cx="12192000" cy="2401925"/>
          </a:xfrm>
        </p:spPr>
        <p:txBody>
          <a:bodyPr>
            <a:normAutofit/>
          </a:bodyPr>
          <a:lstStyle/>
          <a:p>
            <a:r>
              <a:rPr lang="en-US" dirty="0">
                <a:latin typeface="Helvetica" panose="020B0604020202020204" pitchFamily="34" charset="0"/>
                <a:cs typeface="Helvetica" panose="020B0604020202020204" pitchFamily="34" charset="0"/>
              </a:rPr>
              <a:t>Enterprise Payment System (EPS)</a:t>
            </a:r>
            <a:br>
              <a:rPr lang="en-US" dirty="0">
                <a:latin typeface="Helvetica" panose="020B0604020202020204" pitchFamily="34" charset="0"/>
                <a:cs typeface="Helvetica" panose="020B0604020202020204" pitchFamily="34" charset="0"/>
              </a:rPr>
            </a:br>
            <a:br>
              <a:rPr lang="en-US" dirty="0">
                <a:latin typeface="Helvetica" panose="020B0604020202020204" pitchFamily="34" charset="0"/>
                <a:cs typeface="Helvetica" panose="020B0604020202020204" pitchFamily="34" charset="0"/>
              </a:rPr>
            </a:br>
            <a:r>
              <a:rPr lang="en-US" dirty="0">
                <a:latin typeface="Helvetica" panose="020B0604020202020204" pitchFamily="34" charset="0"/>
                <a:cs typeface="Helvetica" panose="020B0604020202020204" pitchFamily="34" charset="0"/>
              </a:rPr>
              <a:t>2021 Industry Sessions</a:t>
            </a:r>
          </a:p>
        </p:txBody>
      </p:sp>
      <p:sp>
        <p:nvSpPr>
          <p:cNvPr id="4" name="Slide Number Placeholder 3"/>
          <p:cNvSpPr>
            <a:spLocks noGrp="1"/>
          </p:cNvSpPr>
          <p:nvPr>
            <p:ph type="sldNum" sz="quarter" idx="12"/>
          </p:nvPr>
        </p:nvSpPr>
        <p:spPr/>
        <p:txBody>
          <a:bodyPr/>
          <a:lstStyle/>
          <a:p>
            <a:pPr defTabSz="1219170"/>
            <a:fld id="{7598BF81-8B34-B643-B5B0-4C1DA59A715B}" type="slidenum">
              <a:rPr lang="en-US">
                <a:solidFill>
                  <a:prstClr val="white"/>
                </a:solidFill>
              </a:rPr>
              <a:pPr defTabSz="1219170"/>
              <a:t>1</a:t>
            </a:fld>
            <a:endParaRPr lang="en-US">
              <a:solidFill>
                <a:prstClr val="white"/>
              </a:solidFill>
            </a:endParaRPr>
          </a:p>
        </p:txBody>
      </p:sp>
    </p:spTree>
    <p:extLst>
      <p:ext uri="{BB962C8B-B14F-4D97-AF65-F5344CB8AC3E}">
        <p14:creationId xmlns:p14="http://schemas.microsoft.com/office/powerpoint/2010/main" val="207223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0C0AF-3289-B044-BF29-26B26E1E7288}"/>
              </a:ext>
            </a:extLst>
          </p:cNvPr>
          <p:cNvSpPr>
            <a:spLocks noGrp="1"/>
          </p:cNvSpPr>
          <p:nvPr>
            <p:ph type="sldNum" sz="quarter" idx="12"/>
          </p:nvPr>
        </p:nvSpPr>
        <p:spPr/>
        <p:txBody>
          <a:bodyPr/>
          <a:lstStyle/>
          <a:p>
            <a:pPr defTabSz="1219170">
              <a:defRPr/>
            </a:pPr>
            <a:fld id="{B5CF97BF-14E3-466D-B7C7-178802BA0935}" type="slidenum">
              <a:rPr lang="en-US">
                <a:solidFill>
                  <a:prstClr val="black">
                    <a:tint val="75000"/>
                  </a:prstClr>
                </a:solidFill>
                <a:latin typeface="Calibri" panose="020F0502020204030204"/>
                <a:ea typeface="+mn-ea"/>
                <a:cs typeface="+mn-cs"/>
              </a:rPr>
              <a:pPr defTabSz="1219170">
                <a:defRPr/>
              </a:pPr>
              <a:t>10</a:t>
            </a:fld>
            <a:endParaRPr lang="en-US" dirty="0">
              <a:solidFill>
                <a:prstClr val="black">
                  <a:tint val="75000"/>
                </a:prstClr>
              </a:solidFill>
              <a:latin typeface="Calibri" panose="020F0502020204030204"/>
              <a:ea typeface="+mn-ea"/>
              <a:cs typeface="+mn-cs"/>
            </a:endParaRPr>
          </a:p>
        </p:txBody>
      </p:sp>
      <p:sp>
        <p:nvSpPr>
          <p:cNvPr id="3" name="Title 2"/>
          <p:cNvSpPr>
            <a:spLocks noGrp="1"/>
          </p:cNvSpPr>
          <p:nvPr>
            <p:ph type="ctrTitle" idx="4294967295"/>
          </p:nvPr>
        </p:nvSpPr>
        <p:spPr>
          <a:xfrm>
            <a:off x="59266" y="1239308"/>
            <a:ext cx="16137467" cy="869949"/>
          </a:xfrm>
        </p:spPr>
        <p:txBody>
          <a:bodyPr>
            <a:noAutofit/>
          </a:bodyPr>
          <a:lstStyle/>
          <a:p>
            <a:r>
              <a:rPr lang="en-US" sz="4267" dirty="0">
                <a:latin typeface="Calibri" panose="020F0502020204030204" pitchFamily="34" charset="0"/>
                <a:cs typeface="Calibri" panose="020F0502020204030204" pitchFamily="34" charset="0"/>
              </a:rPr>
              <a:t>Key Points:</a:t>
            </a:r>
          </a:p>
        </p:txBody>
      </p:sp>
      <p:sp>
        <p:nvSpPr>
          <p:cNvPr id="4" name="Subtitle 3"/>
          <p:cNvSpPr>
            <a:spLocks noGrp="1"/>
          </p:cNvSpPr>
          <p:nvPr>
            <p:ph type="subTitle" idx="4294967295"/>
          </p:nvPr>
        </p:nvSpPr>
        <p:spPr>
          <a:xfrm>
            <a:off x="0" y="2109257"/>
            <a:ext cx="16137467" cy="6736294"/>
          </a:xfrm>
        </p:spPr>
        <p:txBody>
          <a:bodyPr>
            <a:normAutofit/>
          </a:bodyPr>
          <a:lstStyle/>
          <a:p>
            <a:r>
              <a:rPr lang="en-US" sz="3200" dirty="0">
                <a:latin typeface="Calibri" panose="020F0502020204030204" pitchFamily="34" charset="0"/>
                <a:cs typeface="Calibri" panose="020F0502020204030204" pitchFamily="34" charset="0"/>
              </a:rPr>
              <a:t>ACH Debit accounts are the required method of funding an eVS permit through your EPS account per </a:t>
            </a:r>
            <a:r>
              <a:rPr lang="en-US" sz="3200" dirty="0">
                <a:solidFill>
                  <a:srgbClr val="0000FF"/>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Publication 205 Electronic Verification System (</a:t>
            </a:r>
            <a:r>
              <a:rPr lang="en-US" sz="3200" dirty="0" err="1">
                <a:solidFill>
                  <a:srgbClr val="0000FF"/>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eVS</a:t>
            </a:r>
            <a:r>
              <a:rPr lang="en-US" sz="3200" dirty="0">
                <a:solidFill>
                  <a:srgbClr val="0000FF"/>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Business and Technical Guide</a:t>
            </a:r>
            <a:r>
              <a:rPr lang="en-US" sz="3200" dirty="0">
                <a:latin typeface="Calibri" panose="020F0502020204030204" pitchFamily="34" charset="0"/>
                <a:cs typeface="Calibri" panose="020F0502020204030204" pitchFamily="34" charset="0"/>
              </a:rPr>
              <a:t>. </a:t>
            </a:r>
          </a:p>
          <a:p>
            <a:pPr lvl="1"/>
            <a:r>
              <a:rPr lang="en-US" sz="2800" b="1" dirty="0">
                <a:solidFill>
                  <a:srgbClr val="FF0000"/>
                </a:solidFill>
                <a:latin typeface="Calibri" panose="020F0502020204030204" pitchFamily="34" charset="0"/>
                <a:cs typeface="Calibri" panose="020F0502020204030204" pitchFamily="34" charset="0"/>
              </a:rPr>
              <a:t>NOTE:</a:t>
            </a:r>
            <a:r>
              <a:rPr lang="en-US" sz="2800" dirty="0">
                <a:latin typeface="Calibri" panose="020F0502020204030204" pitchFamily="34" charset="0"/>
                <a:cs typeface="Calibri" panose="020F0502020204030204" pitchFamily="34" charset="0"/>
              </a:rPr>
              <a:t> Existing </a:t>
            </a:r>
            <a:r>
              <a:rPr lang="en-US" sz="2800" dirty="0" err="1">
                <a:latin typeface="Calibri" panose="020F0502020204030204" pitchFamily="34" charset="0"/>
                <a:cs typeface="Calibri" panose="020F0502020204030204" pitchFamily="34" charset="0"/>
              </a:rPr>
              <a:t>eVS</a:t>
            </a:r>
            <a:r>
              <a:rPr lang="en-US" sz="2800" dirty="0">
                <a:latin typeface="Calibri" panose="020F0502020204030204" pitchFamily="34" charset="0"/>
                <a:cs typeface="Calibri" panose="020F0502020204030204" pitchFamily="34" charset="0"/>
              </a:rPr>
              <a:t> CAPS Trust Accounts can migrate unchanged over to EPS.</a:t>
            </a:r>
          </a:p>
          <a:p>
            <a:pPr marL="0" indent="0">
              <a:buNone/>
            </a:pPr>
            <a:endParaRPr lang="en-US" sz="16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Trust balances will automatically transfer to the EPS trust account upon linking of the permit.</a:t>
            </a:r>
          </a:p>
          <a:p>
            <a:pPr lvl="1"/>
            <a:r>
              <a:rPr lang="en-US" sz="2800" b="1" dirty="0">
                <a:solidFill>
                  <a:srgbClr val="FF0000"/>
                </a:solidFill>
                <a:latin typeface="Calibri" panose="020F0502020204030204" pitchFamily="34" charset="0"/>
                <a:cs typeface="Calibri" panose="020F0502020204030204" pitchFamily="34" charset="0"/>
              </a:rPr>
              <a:t>NOTE:</a:t>
            </a:r>
            <a:r>
              <a:rPr lang="en-US" sz="2800" dirty="0">
                <a:latin typeface="Calibri" panose="020F0502020204030204" pitchFamily="34" charset="0"/>
                <a:cs typeface="Calibri" panose="020F0502020204030204" pitchFamily="34" charset="0"/>
              </a:rPr>
              <a:t> If a CAPS trust account is involved the balance will transfer only after </a:t>
            </a:r>
            <a:r>
              <a:rPr lang="en-US" sz="2800" b="1" u="sng" dirty="0">
                <a:solidFill>
                  <a:srgbClr val="FF0000"/>
                </a:solidFill>
                <a:latin typeface="Calibri" panose="020F0502020204030204" pitchFamily="34" charset="0"/>
                <a:cs typeface="Calibri" panose="020F0502020204030204" pitchFamily="34" charset="0"/>
              </a:rPr>
              <a:t>ALL</a:t>
            </a:r>
            <a:r>
              <a:rPr lang="en-US" sz="2800" dirty="0">
                <a:latin typeface="Calibri" panose="020F0502020204030204" pitchFamily="34" charset="0"/>
                <a:cs typeface="Calibri" panose="020F0502020204030204" pitchFamily="34" charset="0"/>
              </a:rPr>
              <a:t> permits and services linked to that CAPS account have been migrated to EPS.</a:t>
            </a:r>
          </a:p>
          <a:p>
            <a:pPr marL="609402" lvl="1" indent="0">
              <a:buNone/>
            </a:pPr>
            <a:endParaRPr lang="en-US" sz="1600" b="1" u="sng"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ACH Debit transactions are aggregated and deducted at 6PM EST daily. Individual transactions are available through the reports section of the EPS account.</a:t>
            </a:r>
          </a:p>
          <a:p>
            <a:pPr lvl="1"/>
            <a:r>
              <a:rPr lang="en-US" sz="2800" b="1" dirty="0">
                <a:solidFill>
                  <a:srgbClr val="FF0000"/>
                </a:solidFill>
                <a:latin typeface="Calibri" panose="020F0502020204030204" pitchFamily="34" charset="0"/>
                <a:cs typeface="Calibri" panose="020F0502020204030204" pitchFamily="34" charset="0"/>
              </a:rPr>
              <a:t>NOTE:</a:t>
            </a:r>
            <a:r>
              <a:rPr lang="en-US" sz="2800" dirty="0">
                <a:latin typeface="Calibri" panose="020F0502020204030204" pitchFamily="34" charset="0"/>
                <a:cs typeface="Calibri" panose="020F0502020204030204" pitchFamily="34" charset="0"/>
              </a:rPr>
              <a:t> Customer Bank statements will only show the aggregated total deduction for each day. </a:t>
            </a:r>
          </a:p>
        </p:txBody>
      </p:sp>
      <p:sp>
        <p:nvSpPr>
          <p:cNvPr id="9" name="Title 1">
            <a:extLst>
              <a:ext uri="{FF2B5EF4-FFF2-40B4-BE49-F238E27FC236}">
                <a16:creationId xmlns:a16="http://schemas.microsoft.com/office/drawing/2014/main" id="{64D0E520-EC41-BF41-BEB4-A8E5CC158537}"/>
              </a:ext>
            </a:extLst>
          </p:cNvPr>
          <p:cNvSpPr txBox="1">
            <a:spLocks/>
          </p:cNvSpPr>
          <p:nvPr/>
        </p:nvSpPr>
        <p:spPr>
          <a:xfrm>
            <a:off x="1625602" y="0"/>
            <a:ext cx="14628284" cy="982133"/>
          </a:xfrm>
          <a:prstGeom prst="rect">
            <a:avLst/>
          </a:prstGeom>
        </p:spPr>
        <p:txBody>
          <a:bodyPr vert="horz" lIns="121920" tIns="60960" rIns="121920" bIns="6096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defTabSz="1218804">
              <a:defRPr/>
            </a:pPr>
            <a:r>
              <a:rPr lang="en-US" altLang="en-US" sz="3733" b="1" dirty="0">
                <a:solidFill>
                  <a:prstClr val="white"/>
                </a:solidFill>
                <a:latin typeface="Arial" panose="020B0604020202020204" pitchFamily="34" charset="0"/>
                <a:cs typeface="Arial" panose="020B0604020202020204" pitchFamily="34" charset="0"/>
              </a:rPr>
              <a:t>EPS</a:t>
            </a:r>
          </a:p>
        </p:txBody>
      </p:sp>
    </p:spTree>
    <p:extLst>
      <p:ext uri="{BB962C8B-B14F-4D97-AF65-F5344CB8AC3E}">
        <p14:creationId xmlns:p14="http://schemas.microsoft.com/office/powerpoint/2010/main" val="82571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0C0AF-3289-B044-BF29-26B26E1E7288}"/>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4D0E520-EC41-BF41-BEB4-A8E5CC158537}"/>
              </a:ext>
            </a:extLst>
          </p:cNvPr>
          <p:cNvSpPr txBox="1">
            <a:spLocks/>
          </p:cNvSpPr>
          <p:nvPr/>
        </p:nvSpPr>
        <p:spPr>
          <a:xfrm>
            <a:off x="1625602" y="0"/>
            <a:ext cx="14628284" cy="982133"/>
          </a:xfrm>
          <a:prstGeom prst="rect">
            <a:avLst/>
          </a:prstGeom>
        </p:spPr>
        <p:txBody>
          <a:bodyPr vert="horz" lIns="121920" tIns="60960" rIns="121920" bIns="6096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marL="0" marR="0" lvl="0" indent="0" algn="l" defTabSz="1218804" rtl="0" eaLnBrk="1" fontAlgn="auto" latinLnBrk="0" hangingPunct="1">
              <a:lnSpc>
                <a:spcPct val="90000"/>
              </a:lnSpc>
              <a:spcBef>
                <a:spcPct val="0"/>
              </a:spcBef>
              <a:spcAft>
                <a:spcPts val="0"/>
              </a:spcAft>
              <a:buClrTx/>
              <a:buSzTx/>
              <a:buFontTx/>
              <a:buNone/>
              <a:tabLst/>
              <a:defRPr/>
            </a:pPr>
            <a:r>
              <a:rPr kumimoji="0" lang="en-US" altLang="en-US" sz="3733"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Who can use the credit card payment method?</a:t>
            </a:r>
          </a:p>
        </p:txBody>
      </p:sp>
      <p:pic>
        <p:nvPicPr>
          <p:cNvPr id="1026" name="Picture 1">
            <a:extLst>
              <a:ext uri="{FF2B5EF4-FFF2-40B4-BE49-F238E27FC236}">
                <a16:creationId xmlns:a16="http://schemas.microsoft.com/office/drawing/2014/main" id="{BB9115DD-A0C8-4B61-8648-A208D3E34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2" y="1571624"/>
            <a:ext cx="13719030" cy="69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BCE88C2-3130-40AE-AD6F-6D0B40E8C9AA}"/>
              </a:ext>
            </a:extLst>
          </p:cNvPr>
          <p:cNvSpPr txBox="1"/>
          <p:nvPr/>
        </p:nvSpPr>
        <p:spPr>
          <a:xfrm>
            <a:off x="12144375" y="3943350"/>
            <a:ext cx="2243138" cy="369332"/>
          </a:xfrm>
          <a:prstGeom prst="rect">
            <a:avLst/>
          </a:prstGeom>
          <a:no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sp>
        <p:nvSpPr>
          <p:cNvPr id="6" name="TextBox 5">
            <a:extLst>
              <a:ext uri="{FF2B5EF4-FFF2-40B4-BE49-F238E27FC236}">
                <a16:creationId xmlns:a16="http://schemas.microsoft.com/office/drawing/2014/main" id="{EC437CFF-139D-4CBA-BDDB-5ADB1D3B962E}"/>
              </a:ext>
            </a:extLst>
          </p:cNvPr>
          <p:cNvSpPr txBox="1"/>
          <p:nvPr/>
        </p:nvSpPr>
        <p:spPr>
          <a:xfrm>
            <a:off x="5329238" y="6215063"/>
            <a:ext cx="4457700" cy="1357313"/>
          </a:xfrm>
          <a:prstGeom prst="rect">
            <a:avLst/>
          </a:prstGeom>
          <a:noFill/>
          <a:ln w="3810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sp>
        <p:nvSpPr>
          <p:cNvPr id="3" name="TextBox 2">
            <a:extLst>
              <a:ext uri="{FF2B5EF4-FFF2-40B4-BE49-F238E27FC236}">
                <a16:creationId xmlns:a16="http://schemas.microsoft.com/office/drawing/2014/main" id="{57BE6F1F-19E3-4989-83F1-0EE775261943}"/>
              </a:ext>
            </a:extLst>
          </p:cNvPr>
          <p:cNvSpPr txBox="1"/>
          <p:nvPr/>
        </p:nvSpPr>
        <p:spPr>
          <a:xfrm>
            <a:off x="11887199" y="4937585"/>
            <a:ext cx="2973244"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Only Commercial Postal Store customers are able to use the credit card method</a:t>
            </a:r>
            <a:r>
              <a:rPr lang="en-US" b="1" dirty="0"/>
              <a:t>.</a:t>
            </a:r>
          </a:p>
        </p:txBody>
      </p:sp>
    </p:spTree>
    <p:extLst>
      <p:ext uri="{BB962C8B-B14F-4D97-AF65-F5344CB8AC3E}">
        <p14:creationId xmlns:p14="http://schemas.microsoft.com/office/powerpoint/2010/main" val="3560586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0C0AF-3289-B044-BF29-26B26E1E7288}"/>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4D0E520-EC41-BF41-BEB4-A8E5CC158537}"/>
              </a:ext>
            </a:extLst>
          </p:cNvPr>
          <p:cNvSpPr txBox="1">
            <a:spLocks/>
          </p:cNvSpPr>
          <p:nvPr/>
        </p:nvSpPr>
        <p:spPr>
          <a:xfrm>
            <a:off x="1625602" y="0"/>
            <a:ext cx="14628284" cy="982133"/>
          </a:xfrm>
          <a:prstGeom prst="rect">
            <a:avLst/>
          </a:prstGeom>
        </p:spPr>
        <p:txBody>
          <a:bodyPr vert="horz" lIns="121920" tIns="60960" rIns="121920" bIns="6096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marL="0" marR="0" lvl="0" indent="0" algn="l" defTabSz="1218804"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How can a mailer change their bank account information?</a:t>
            </a:r>
          </a:p>
        </p:txBody>
      </p:sp>
      <p:pic>
        <p:nvPicPr>
          <p:cNvPr id="1026" name="Picture 1">
            <a:extLst>
              <a:ext uri="{FF2B5EF4-FFF2-40B4-BE49-F238E27FC236}">
                <a16:creationId xmlns:a16="http://schemas.microsoft.com/office/drawing/2014/main" id="{BB9115DD-A0C8-4B61-8648-A208D3E34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64" y="1260871"/>
            <a:ext cx="14622336" cy="735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BCE88C2-3130-40AE-AD6F-6D0B40E8C9AA}"/>
              </a:ext>
            </a:extLst>
          </p:cNvPr>
          <p:cNvSpPr txBox="1"/>
          <p:nvPr/>
        </p:nvSpPr>
        <p:spPr>
          <a:xfrm>
            <a:off x="12415839" y="2871787"/>
            <a:ext cx="2514600" cy="950117"/>
          </a:xfrm>
          <a:prstGeom prst="rect">
            <a:avLst/>
          </a:prstGeom>
          <a:no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sp>
        <p:nvSpPr>
          <p:cNvPr id="4" name="TextBox 3">
            <a:extLst>
              <a:ext uri="{FF2B5EF4-FFF2-40B4-BE49-F238E27FC236}">
                <a16:creationId xmlns:a16="http://schemas.microsoft.com/office/drawing/2014/main" id="{A68D3DC1-0003-4738-BB7A-0455A07CA301}"/>
              </a:ext>
            </a:extLst>
          </p:cNvPr>
          <p:cNvSpPr txBox="1"/>
          <p:nvPr/>
        </p:nvSpPr>
        <p:spPr>
          <a:xfrm>
            <a:off x="4886325" y="1928813"/>
            <a:ext cx="1771650" cy="614362"/>
          </a:xfrm>
          <a:prstGeom prst="rect">
            <a:avLst/>
          </a:prstGeom>
          <a:noFill/>
          <a:ln w="3810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sp>
        <p:nvSpPr>
          <p:cNvPr id="6" name="TextBox 5">
            <a:extLst>
              <a:ext uri="{FF2B5EF4-FFF2-40B4-BE49-F238E27FC236}">
                <a16:creationId xmlns:a16="http://schemas.microsoft.com/office/drawing/2014/main" id="{9938E6E0-AB79-40B7-8DF7-83059BBDFE75}"/>
              </a:ext>
            </a:extLst>
          </p:cNvPr>
          <p:cNvSpPr txBox="1"/>
          <p:nvPr/>
        </p:nvSpPr>
        <p:spPr>
          <a:xfrm>
            <a:off x="11286250" y="4308953"/>
            <a:ext cx="4552515" cy="4431983"/>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Mailers must update the payment method by selecting the Add Payment Method function.</a:t>
            </a:r>
            <a:br>
              <a:rPr lang="en-US" sz="2400" b="1" dirty="0">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Mailers only have 3 ACH Methods per EPS account</a:t>
            </a:r>
            <a:br>
              <a:rPr lang="en-US" sz="2400" b="1" dirty="0">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The Mailer will have to re-verify the micro-debit transactions for the new account.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0401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0C0AF-3289-B044-BF29-26B26E1E7288}"/>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4D0E520-EC41-BF41-BEB4-A8E5CC158537}"/>
              </a:ext>
            </a:extLst>
          </p:cNvPr>
          <p:cNvSpPr txBox="1">
            <a:spLocks/>
          </p:cNvSpPr>
          <p:nvPr/>
        </p:nvSpPr>
        <p:spPr>
          <a:xfrm>
            <a:off x="1625602" y="0"/>
            <a:ext cx="14628284" cy="982133"/>
          </a:xfrm>
          <a:prstGeom prst="rect">
            <a:avLst/>
          </a:prstGeom>
        </p:spPr>
        <p:txBody>
          <a:bodyPr vert="horz" lIns="121920" tIns="60960" rIns="121920" bIns="6096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marL="0" marR="0" lvl="0" indent="0" algn="l" defTabSz="1218804"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Micro-Debit Transactions</a:t>
            </a:r>
          </a:p>
        </p:txBody>
      </p:sp>
      <p:pic>
        <p:nvPicPr>
          <p:cNvPr id="3" name="Picture 2">
            <a:extLst>
              <a:ext uri="{FF2B5EF4-FFF2-40B4-BE49-F238E27FC236}">
                <a16:creationId xmlns:a16="http://schemas.microsoft.com/office/drawing/2014/main" id="{AF7F9ABB-6310-444D-9B96-A41F0E58C73C}"/>
              </a:ext>
            </a:extLst>
          </p:cNvPr>
          <p:cNvPicPr>
            <a:picLocks noChangeAspect="1"/>
          </p:cNvPicPr>
          <p:nvPr/>
        </p:nvPicPr>
        <p:blipFill>
          <a:blip r:embed="rId3"/>
          <a:stretch>
            <a:fillRect/>
          </a:stretch>
        </p:blipFill>
        <p:spPr>
          <a:xfrm>
            <a:off x="9097964" y="1233909"/>
            <a:ext cx="6200774" cy="6131685"/>
          </a:xfrm>
          <a:prstGeom prst="rect">
            <a:avLst/>
          </a:prstGeom>
        </p:spPr>
      </p:pic>
      <p:pic>
        <p:nvPicPr>
          <p:cNvPr id="6" name="Picture 5">
            <a:extLst>
              <a:ext uri="{FF2B5EF4-FFF2-40B4-BE49-F238E27FC236}">
                <a16:creationId xmlns:a16="http://schemas.microsoft.com/office/drawing/2014/main" id="{F41FEAB1-62E6-4DBE-8268-C83DEBBEC057}"/>
              </a:ext>
            </a:extLst>
          </p:cNvPr>
          <p:cNvPicPr>
            <a:picLocks noChangeAspect="1"/>
          </p:cNvPicPr>
          <p:nvPr/>
        </p:nvPicPr>
        <p:blipFill>
          <a:blip r:embed="rId4"/>
          <a:stretch>
            <a:fillRect/>
          </a:stretch>
        </p:blipFill>
        <p:spPr>
          <a:xfrm>
            <a:off x="614362" y="1084354"/>
            <a:ext cx="6861174" cy="6230129"/>
          </a:xfrm>
          <a:prstGeom prst="rect">
            <a:avLst/>
          </a:prstGeom>
        </p:spPr>
      </p:pic>
      <p:sp>
        <p:nvSpPr>
          <p:cNvPr id="7" name="TextBox 6">
            <a:extLst>
              <a:ext uri="{FF2B5EF4-FFF2-40B4-BE49-F238E27FC236}">
                <a16:creationId xmlns:a16="http://schemas.microsoft.com/office/drawing/2014/main" id="{4D2E8FA7-9ABF-4765-9F51-9CD5AEF047B6}"/>
              </a:ext>
            </a:extLst>
          </p:cNvPr>
          <p:cNvSpPr txBox="1"/>
          <p:nvPr/>
        </p:nvSpPr>
        <p:spPr>
          <a:xfrm>
            <a:off x="614362" y="7416705"/>
            <a:ext cx="14073187" cy="184665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Micro-debit transactions are same schedule as normal debit - go out nightly, expected 1-2 business days to show up on the customer's bank account.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There's no time limit on verification.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pitchFamily="34" charset="0"/>
                <a:cs typeface="Calibri" panose="020F0502020204030204" pitchFamily="34" charset="0"/>
              </a:rPr>
              <a:t>S</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chedule</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 follow-up with Local BME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41782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0C0AF-3289-B044-BF29-26B26E1E7288}"/>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4D0E520-EC41-BF41-BEB4-A8E5CC158537}"/>
              </a:ext>
            </a:extLst>
          </p:cNvPr>
          <p:cNvSpPr txBox="1">
            <a:spLocks/>
          </p:cNvSpPr>
          <p:nvPr/>
        </p:nvSpPr>
        <p:spPr>
          <a:xfrm>
            <a:off x="1625602" y="0"/>
            <a:ext cx="14628284" cy="982133"/>
          </a:xfrm>
          <a:prstGeom prst="rect">
            <a:avLst/>
          </a:prstGeom>
        </p:spPr>
        <p:txBody>
          <a:bodyPr vert="horz" lIns="121920" tIns="60960" rIns="121920" bIns="6096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marL="0" marR="0" lvl="0" indent="0" algn="l" defTabSz="1218804"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ACH Debit</a:t>
            </a:r>
          </a:p>
        </p:txBody>
      </p:sp>
      <p:pic>
        <p:nvPicPr>
          <p:cNvPr id="2050" name="Picture 2">
            <a:extLst>
              <a:ext uri="{FF2B5EF4-FFF2-40B4-BE49-F238E27FC236}">
                <a16:creationId xmlns:a16="http://schemas.microsoft.com/office/drawing/2014/main" id="{EB895735-CE8F-42A8-B74D-78C5755D0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4" y="1228725"/>
            <a:ext cx="8823325" cy="72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4546028-3720-4665-8771-A9B6145CCC9E}"/>
              </a:ext>
            </a:extLst>
          </p:cNvPr>
          <p:cNvSpPr txBox="1"/>
          <p:nvPr/>
        </p:nvSpPr>
        <p:spPr>
          <a:xfrm>
            <a:off x="2743200" y="1343025"/>
            <a:ext cx="1614488" cy="428625"/>
          </a:xfrm>
          <a:prstGeom prst="rect">
            <a:avLst/>
          </a:prstGeom>
          <a:noFill/>
          <a:ln w="38100">
            <a:solidFill>
              <a:srgbClr val="FF0000"/>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93E11EFE-37CD-4DEF-9FA8-95668A835B89}"/>
              </a:ext>
            </a:extLst>
          </p:cNvPr>
          <p:cNvSpPr txBox="1"/>
          <p:nvPr/>
        </p:nvSpPr>
        <p:spPr>
          <a:xfrm>
            <a:off x="9201150" y="7400925"/>
            <a:ext cx="1685925" cy="928688"/>
          </a:xfrm>
          <a:prstGeom prst="rect">
            <a:avLst/>
          </a:prstGeom>
          <a:noFill/>
          <a:ln w="38100">
            <a:solidFill>
              <a:srgbClr val="FF0000"/>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D05F0B74-3FA0-4ABF-A830-20DAA89D5C30}"/>
              </a:ext>
            </a:extLst>
          </p:cNvPr>
          <p:cNvSpPr txBox="1"/>
          <p:nvPr/>
        </p:nvSpPr>
        <p:spPr>
          <a:xfrm>
            <a:off x="2881745" y="2743200"/>
            <a:ext cx="4281055" cy="182880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02508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0C0AF-3289-B044-BF29-26B26E1E7288}"/>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ctrTitle" idx="4294967295"/>
          </p:nvPr>
        </p:nvSpPr>
        <p:spPr>
          <a:xfrm>
            <a:off x="0" y="1045641"/>
            <a:ext cx="16137467" cy="769305"/>
          </a:xfrm>
        </p:spPr>
        <p:txBody>
          <a:bodyPr>
            <a:noAutofit/>
          </a:bodyPr>
          <a:lstStyle/>
          <a:p>
            <a:r>
              <a:rPr lang="en-US" sz="4267" dirty="0">
                <a:latin typeface="Calibri" panose="020F0502020204030204" pitchFamily="34" charset="0"/>
                <a:cs typeface="Calibri" panose="020F0502020204030204" pitchFamily="34" charset="0"/>
              </a:rPr>
              <a:t>EPS Reporting Features:</a:t>
            </a:r>
          </a:p>
        </p:txBody>
      </p:sp>
      <p:sp>
        <p:nvSpPr>
          <p:cNvPr id="4" name="Subtitle 3"/>
          <p:cNvSpPr>
            <a:spLocks noGrp="1"/>
          </p:cNvSpPr>
          <p:nvPr>
            <p:ph type="subTitle" idx="4294967295"/>
          </p:nvPr>
        </p:nvSpPr>
        <p:spPr>
          <a:xfrm>
            <a:off x="0" y="1961581"/>
            <a:ext cx="5720253" cy="8282695"/>
          </a:xfrm>
        </p:spPr>
        <p:txBody>
          <a:bodyPr>
            <a:normAutofit/>
          </a:bodyPr>
          <a:lstStyle/>
          <a:p>
            <a:pPr marL="0" indent="0">
              <a:buNone/>
            </a:pPr>
            <a:endParaRPr lang="en-US" sz="16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“EPS Dashboard” provides a</a:t>
            </a:r>
          </a:p>
          <a:p>
            <a:pPr marL="0" indent="0">
              <a:buNone/>
            </a:pPr>
            <a:r>
              <a:rPr lang="en-US" sz="2400" dirty="0">
                <a:latin typeface="Calibri" panose="020F0502020204030204" pitchFamily="34" charset="0"/>
                <a:cs typeface="Calibri" panose="020F0502020204030204" pitchFamily="34" charset="0"/>
              </a:rPr>
              <a:t>     quick glance of all EPS accounts</a:t>
            </a:r>
          </a:p>
          <a:p>
            <a:pPr marL="0" indent="0">
              <a:buNone/>
            </a:pPr>
            <a:r>
              <a:rPr lang="en-US" sz="2400" dirty="0">
                <a:latin typeface="Calibri" panose="020F0502020204030204" pitchFamily="34" charset="0"/>
                <a:cs typeface="Calibri" panose="020F0502020204030204" pitchFamily="34" charset="0"/>
              </a:rPr>
              <a:t>     and Real-time total spending</a:t>
            </a:r>
          </a:p>
          <a:p>
            <a:pPr marL="0" indent="0">
              <a:buNone/>
            </a:pPr>
            <a:r>
              <a:rPr lang="en-US" sz="2400" dirty="0">
                <a:latin typeface="Calibri" panose="020F0502020204030204" pitchFamily="34" charset="0"/>
                <a:cs typeface="Calibri" panose="020F0502020204030204" pitchFamily="34" charset="0"/>
              </a:rPr>
              <a:t>     history grouped by products</a:t>
            </a:r>
          </a:p>
          <a:p>
            <a:pPr marL="0" indent="0">
              <a:buNone/>
            </a:pPr>
            <a:r>
              <a:rPr lang="en-US" sz="2400" dirty="0">
                <a:latin typeface="Calibri" panose="020F0502020204030204" pitchFamily="34" charset="0"/>
                <a:cs typeface="Calibri" panose="020F0502020204030204" pitchFamily="34" charset="0"/>
              </a:rPr>
              <a:t>     and services. </a:t>
            </a:r>
            <a:br>
              <a:rPr lang="en-US" sz="2667" dirty="0">
                <a:latin typeface="Calibri" panose="020F0502020204030204" pitchFamily="34" charset="0"/>
                <a:cs typeface="Calibri" panose="020F0502020204030204" pitchFamily="34" charset="0"/>
              </a:rPr>
            </a:br>
            <a:endParaRPr lang="en-US" sz="2667"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Real-time total of “Pending ACH Debit</a:t>
            </a:r>
          </a:p>
          <a:p>
            <a:pPr marL="0" indent="0">
              <a:buNone/>
            </a:pPr>
            <a:r>
              <a:rPr lang="en-US" sz="2400" dirty="0">
                <a:latin typeface="Calibri" panose="020F0502020204030204" pitchFamily="34" charset="0"/>
                <a:cs typeface="Calibri" panose="020F0502020204030204" pitchFamily="34" charset="0"/>
              </a:rPr>
              <a:t>     transactions sent to the bank at the end</a:t>
            </a:r>
          </a:p>
          <a:p>
            <a:pPr marL="0" indent="0">
              <a:buNone/>
            </a:pPr>
            <a:r>
              <a:rPr lang="en-US" sz="2400" dirty="0">
                <a:latin typeface="Calibri" panose="020F0502020204030204" pitchFamily="34" charset="0"/>
                <a:cs typeface="Calibri" panose="020F0502020204030204" pitchFamily="34" charset="0"/>
              </a:rPr>
              <a:t>     of the day and current Trust Balance on </a:t>
            </a:r>
          </a:p>
          <a:p>
            <a:pPr marL="0" indent="0">
              <a:buNone/>
            </a:pPr>
            <a:r>
              <a:rPr lang="en-US" sz="2400" dirty="0">
                <a:latin typeface="Calibri" panose="020F0502020204030204" pitchFamily="34" charset="0"/>
                <a:cs typeface="Calibri" panose="020F0502020204030204" pitchFamily="34" charset="0"/>
              </a:rPr>
              <a:t>     each active EPS Account.</a:t>
            </a:r>
          </a:p>
          <a:p>
            <a:pPr lvl="1"/>
            <a:r>
              <a:rPr lang="en-US" sz="2400" dirty="0">
                <a:latin typeface="Calibri" panose="020F0502020204030204" pitchFamily="34" charset="0"/>
                <a:cs typeface="Calibri" panose="020F0502020204030204" pitchFamily="34" charset="0"/>
              </a:rPr>
              <a:t>ACH Debit Transactions are aggregated daily at 6PM EST</a:t>
            </a:r>
          </a:p>
          <a:p>
            <a:pPr lvl="1"/>
            <a:r>
              <a:rPr lang="en-US" sz="2400" dirty="0">
                <a:latin typeface="Calibri" panose="020F0502020204030204" pitchFamily="34" charset="0"/>
                <a:cs typeface="Calibri" panose="020F0502020204030204" pitchFamily="34" charset="0"/>
              </a:rPr>
              <a:t>CAPS Transactions were aggregated at midnight daily</a:t>
            </a:r>
          </a:p>
        </p:txBody>
      </p:sp>
      <p:sp>
        <p:nvSpPr>
          <p:cNvPr id="9" name="Title 1">
            <a:extLst>
              <a:ext uri="{FF2B5EF4-FFF2-40B4-BE49-F238E27FC236}">
                <a16:creationId xmlns:a16="http://schemas.microsoft.com/office/drawing/2014/main" id="{64D0E520-EC41-BF41-BEB4-A8E5CC158537}"/>
              </a:ext>
            </a:extLst>
          </p:cNvPr>
          <p:cNvSpPr txBox="1">
            <a:spLocks/>
          </p:cNvSpPr>
          <p:nvPr/>
        </p:nvSpPr>
        <p:spPr>
          <a:xfrm>
            <a:off x="1625602" y="0"/>
            <a:ext cx="14628284" cy="982133"/>
          </a:xfrm>
          <a:prstGeom prst="rect">
            <a:avLst/>
          </a:prstGeom>
        </p:spPr>
        <p:txBody>
          <a:bodyPr vert="horz" lIns="121920" tIns="60960" rIns="121920" bIns="6096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marL="0" marR="0" lvl="0" indent="0" algn="l" defTabSz="1218804" rtl="0" eaLnBrk="1" fontAlgn="auto" latinLnBrk="0" hangingPunct="1">
              <a:lnSpc>
                <a:spcPct val="90000"/>
              </a:lnSpc>
              <a:spcBef>
                <a:spcPct val="0"/>
              </a:spcBef>
              <a:spcAft>
                <a:spcPts val="0"/>
              </a:spcAft>
              <a:buClrTx/>
              <a:buSzTx/>
              <a:buFontTx/>
              <a:buNone/>
              <a:tabLst/>
              <a:defRPr/>
            </a:pPr>
            <a:r>
              <a:rPr kumimoji="0" lang="en-US" altLang="en-US" sz="3733"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EPS Migration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253" y="1286935"/>
            <a:ext cx="10417215" cy="7857067"/>
          </a:xfrm>
          <a:prstGeom prst="rect">
            <a:avLst/>
          </a:prstGeom>
        </p:spPr>
      </p:pic>
      <p:sp>
        <p:nvSpPr>
          <p:cNvPr id="12" name="Right Arrow 11"/>
          <p:cNvSpPr/>
          <p:nvPr/>
        </p:nvSpPr>
        <p:spPr>
          <a:xfrm>
            <a:off x="7175548" y="8309437"/>
            <a:ext cx="1304544" cy="6461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ahoma"/>
              <a:ea typeface="+mn-ea"/>
              <a:cs typeface="+mn-cs"/>
            </a:endParaRPr>
          </a:p>
        </p:txBody>
      </p:sp>
      <p:sp>
        <p:nvSpPr>
          <p:cNvPr id="13" name="Left Arrow 12"/>
          <p:cNvSpPr/>
          <p:nvPr/>
        </p:nvSpPr>
        <p:spPr>
          <a:xfrm>
            <a:off x="13561925" y="8323292"/>
            <a:ext cx="1304544" cy="64617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ahoma"/>
              <a:ea typeface="+mn-ea"/>
              <a:cs typeface="+mn-cs"/>
            </a:endParaRPr>
          </a:p>
        </p:txBody>
      </p:sp>
      <p:sp>
        <p:nvSpPr>
          <p:cNvPr id="16" name="Down Arrow 15"/>
          <p:cNvSpPr/>
          <p:nvPr/>
        </p:nvSpPr>
        <p:spPr>
          <a:xfrm>
            <a:off x="11956473" y="2313707"/>
            <a:ext cx="498764" cy="70879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ahoma"/>
              <a:ea typeface="+mn-ea"/>
              <a:cs typeface="+mn-cs"/>
            </a:endParaRPr>
          </a:p>
        </p:txBody>
      </p:sp>
    </p:spTree>
    <p:extLst>
      <p:ext uri="{BB962C8B-B14F-4D97-AF65-F5344CB8AC3E}">
        <p14:creationId xmlns:p14="http://schemas.microsoft.com/office/powerpoint/2010/main" val="33865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0C0AF-3289-B044-BF29-26B26E1E7288}"/>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ctrTitle" idx="4294967295"/>
          </p:nvPr>
        </p:nvSpPr>
        <p:spPr>
          <a:xfrm>
            <a:off x="0" y="1195079"/>
            <a:ext cx="16137467" cy="715653"/>
          </a:xfrm>
        </p:spPr>
        <p:txBody>
          <a:bodyPr>
            <a:noAutofit/>
          </a:bodyPr>
          <a:lstStyle/>
          <a:p>
            <a:r>
              <a:rPr lang="en-US" sz="4000" dirty="0">
                <a:latin typeface="Calibri" panose="020F0502020204030204" pitchFamily="34" charset="0"/>
                <a:cs typeface="Calibri" panose="020F0502020204030204" pitchFamily="34" charset="0"/>
              </a:rPr>
              <a:t>EPS Reporting Features:</a:t>
            </a:r>
          </a:p>
        </p:txBody>
      </p:sp>
      <p:sp>
        <p:nvSpPr>
          <p:cNvPr id="4" name="Subtitle 3"/>
          <p:cNvSpPr>
            <a:spLocks noGrp="1"/>
          </p:cNvSpPr>
          <p:nvPr>
            <p:ph type="subTitle" idx="4294967295"/>
          </p:nvPr>
        </p:nvSpPr>
        <p:spPr>
          <a:xfrm>
            <a:off x="0" y="2123676"/>
            <a:ext cx="16137467" cy="6838293"/>
          </a:xfrm>
        </p:spPr>
        <p:txBody>
          <a:bodyPr>
            <a:normAutofit/>
          </a:bodyPr>
          <a:lstStyle/>
          <a:p>
            <a:endParaRPr lang="en-US" sz="3200" dirty="0">
              <a:latin typeface="Calibri" panose="020F0502020204030204" pitchFamily="34" charset="0"/>
              <a:cs typeface="Calibri" panose="020F0502020204030204" pitchFamily="34" charset="0"/>
            </a:endParaRPr>
          </a:p>
          <a:p>
            <a:pPr marL="0" indent="0">
              <a:buNone/>
            </a:pPr>
            <a:r>
              <a:rPr lang="en-US" sz="3600" dirty="0">
                <a:latin typeface="Calibri" panose="020F0502020204030204" pitchFamily="34" charset="0"/>
                <a:cs typeface="Calibri" panose="020F0502020204030204" pitchFamily="34" charset="0"/>
              </a:rPr>
              <a:t> “Reports” tab gives access to: </a:t>
            </a:r>
          </a:p>
          <a:p>
            <a:pPr marL="0" indent="0">
              <a:buNone/>
            </a:pPr>
            <a:endParaRPr lang="en-US" sz="2667"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Transaction History</a:t>
            </a:r>
          </a:p>
          <a:p>
            <a:r>
              <a:rPr lang="en-US" sz="3200" dirty="0">
                <a:latin typeface="Calibri" panose="020F0502020204030204" pitchFamily="34" charset="0"/>
                <a:cs typeface="Calibri" panose="020F0502020204030204" pitchFamily="34" charset="0"/>
              </a:rPr>
              <a:t>Commercial Mailing and Shipping Activity</a:t>
            </a:r>
          </a:p>
          <a:p>
            <a:r>
              <a:rPr lang="en-US" sz="3200" dirty="0">
                <a:latin typeface="Calibri" panose="020F0502020204030204" pitchFamily="34" charset="0"/>
                <a:cs typeface="Calibri" panose="020F0502020204030204" pitchFamily="34" charset="0"/>
              </a:rPr>
              <a:t>Commercial Postal Store Details</a:t>
            </a:r>
          </a:p>
          <a:p>
            <a:r>
              <a:rPr lang="en-US" sz="3200" dirty="0">
                <a:latin typeface="Calibri" panose="020F0502020204030204" pitchFamily="34" charset="0"/>
                <a:cs typeface="Calibri" panose="020F0502020204030204" pitchFamily="34" charset="0"/>
              </a:rPr>
              <a:t>PO Box Services</a:t>
            </a:r>
          </a:p>
          <a:p>
            <a:r>
              <a:rPr lang="en-US" sz="3200" dirty="0">
                <a:latin typeface="Calibri" panose="020F0502020204030204" pitchFamily="34" charset="0"/>
                <a:cs typeface="Calibri" panose="020F0502020204030204" pitchFamily="34" charset="0"/>
              </a:rPr>
              <a:t>ACH Debit Returns</a:t>
            </a:r>
          </a:p>
          <a:p>
            <a:r>
              <a:rPr lang="en-US" sz="3200" dirty="0">
                <a:latin typeface="Calibri" panose="020F0502020204030204" pitchFamily="34" charset="0"/>
                <a:cs typeface="Calibri" panose="020F0502020204030204" pitchFamily="34" charset="0"/>
              </a:rPr>
              <a:t>User Activity log</a:t>
            </a:r>
          </a:p>
          <a:p>
            <a:pPr marL="0" indent="0">
              <a:buNone/>
            </a:pPr>
            <a:endParaRPr lang="en-US" sz="3200" dirty="0">
              <a:latin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a:p>
            <a:pPr marL="0" indent="0" algn="ctr">
              <a:buNone/>
            </a:pPr>
            <a:endParaRPr lang="en-US" sz="2667" dirty="0">
              <a:latin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a:p>
            <a:pPr marL="0" indent="0">
              <a:buNone/>
            </a:pPr>
            <a:endParaRPr lang="en-US" sz="3200" b="1" u="sng" dirty="0">
              <a:latin typeface="Calibri" panose="020F0502020204030204" pitchFamily="34" charset="0"/>
              <a:cs typeface="Calibri" panose="020F0502020204030204" pitchFamily="34" charset="0"/>
            </a:endParaRPr>
          </a:p>
          <a:p>
            <a:pPr marL="0" indent="0">
              <a:buNone/>
            </a:pPr>
            <a:endParaRPr lang="en-US" sz="3200" b="1" u="sng" dirty="0">
              <a:latin typeface="Calibri" panose="020F0502020204030204" pitchFamily="34" charset="0"/>
              <a:cs typeface="Calibri" panose="020F0502020204030204" pitchFamily="34" charset="0"/>
            </a:endParaRPr>
          </a:p>
          <a:p>
            <a:pPr marL="0" indent="0">
              <a:buNone/>
            </a:pPr>
            <a:endParaRPr lang="en-US" sz="3200" b="1" u="sng" dirty="0">
              <a:latin typeface="Calibri" panose="020F0502020204030204" pitchFamily="34" charset="0"/>
              <a:cs typeface="Calibri" panose="020F0502020204030204" pitchFamily="34" charset="0"/>
            </a:endParaRPr>
          </a:p>
          <a:p>
            <a:pPr marL="0" indent="0">
              <a:buNone/>
            </a:pPr>
            <a:endParaRPr lang="en-US" sz="3200" b="1" u="sng" dirty="0">
              <a:latin typeface="Calibri" panose="020F0502020204030204" pitchFamily="34" charset="0"/>
              <a:cs typeface="Calibri" panose="020F0502020204030204" pitchFamily="34" charset="0"/>
            </a:endParaRPr>
          </a:p>
          <a:p>
            <a:pPr marL="0" indent="0">
              <a:buNone/>
            </a:pPr>
            <a:endParaRPr lang="en-US" sz="2667" dirty="0">
              <a:latin typeface="Calibri" panose="020F0502020204030204" pitchFamily="34" charset="0"/>
              <a:cs typeface="Calibri" panose="020F0502020204030204" pitchFamily="34" charset="0"/>
            </a:endParaRPr>
          </a:p>
          <a:p>
            <a:pPr marL="0" indent="0">
              <a:buNone/>
            </a:pPr>
            <a:endParaRPr lang="en-US" sz="2667" dirty="0">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64D0E520-EC41-BF41-BEB4-A8E5CC158537}"/>
              </a:ext>
            </a:extLst>
          </p:cNvPr>
          <p:cNvSpPr txBox="1">
            <a:spLocks/>
          </p:cNvSpPr>
          <p:nvPr/>
        </p:nvSpPr>
        <p:spPr>
          <a:xfrm>
            <a:off x="1625602" y="0"/>
            <a:ext cx="14628284" cy="982133"/>
          </a:xfrm>
          <a:prstGeom prst="rect">
            <a:avLst/>
          </a:prstGeom>
        </p:spPr>
        <p:txBody>
          <a:bodyPr vert="horz" lIns="121920" tIns="60960" rIns="121920" bIns="6096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marL="0" marR="0" lvl="0" indent="0" algn="l" defTabSz="1218804" rtl="0" eaLnBrk="1" fontAlgn="auto" latinLnBrk="0" hangingPunct="1">
              <a:lnSpc>
                <a:spcPct val="90000"/>
              </a:lnSpc>
              <a:spcBef>
                <a:spcPct val="0"/>
              </a:spcBef>
              <a:spcAft>
                <a:spcPts val="0"/>
              </a:spcAft>
              <a:buClrTx/>
              <a:buSzTx/>
              <a:buFontTx/>
              <a:buNone/>
              <a:tabLst/>
              <a:defRPr/>
            </a:pPr>
            <a:r>
              <a:rPr kumimoji="0" lang="en-US" altLang="en-US" sz="3733"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EPS Migration</a:t>
            </a:r>
          </a:p>
        </p:txBody>
      </p:sp>
      <p:pic>
        <p:nvPicPr>
          <p:cNvPr id="7" name="Picture 6" descr="Graphical user interface, application&#10;&#10;Description automatically generated">
            <a:extLst>
              <a:ext uri="{FF2B5EF4-FFF2-40B4-BE49-F238E27FC236}">
                <a16:creationId xmlns:a16="http://schemas.microsoft.com/office/drawing/2014/main" id="{10574D5B-CE06-4652-A8B1-CCBEBDD1A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828" y="1451429"/>
            <a:ext cx="8691639" cy="7170057"/>
          </a:xfrm>
          <a:prstGeom prst="rect">
            <a:avLst/>
          </a:prstGeom>
        </p:spPr>
      </p:pic>
      <p:sp>
        <p:nvSpPr>
          <p:cNvPr id="8" name="Arrow: Right 7">
            <a:extLst>
              <a:ext uri="{FF2B5EF4-FFF2-40B4-BE49-F238E27FC236}">
                <a16:creationId xmlns:a16="http://schemas.microsoft.com/office/drawing/2014/main" id="{61159F97-0BB4-42DE-B5F5-931423B37A25}"/>
              </a:ext>
            </a:extLst>
          </p:cNvPr>
          <p:cNvSpPr/>
          <p:nvPr/>
        </p:nvSpPr>
        <p:spPr>
          <a:xfrm>
            <a:off x="10813239" y="4918142"/>
            <a:ext cx="1102990" cy="4868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8" name="Arrow: Right 17">
            <a:extLst>
              <a:ext uri="{FF2B5EF4-FFF2-40B4-BE49-F238E27FC236}">
                <a16:creationId xmlns:a16="http://schemas.microsoft.com/office/drawing/2014/main" id="{6A929FF4-877D-4B3D-90B5-8524786CD23D}"/>
              </a:ext>
            </a:extLst>
          </p:cNvPr>
          <p:cNvSpPr/>
          <p:nvPr/>
        </p:nvSpPr>
        <p:spPr>
          <a:xfrm>
            <a:off x="10813239" y="4324837"/>
            <a:ext cx="1102990" cy="4868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9" name="Arrow: Right 18">
            <a:extLst>
              <a:ext uri="{FF2B5EF4-FFF2-40B4-BE49-F238E27FC236}">
                <a16:creationId xmlns:a16="http://schemas.microsoft.com/office/drawing/2014/main" id="{BC806A92-B846-48C0-8353-28E8FEE1E845}"/>
              </a:ext>
            </a:extLst>
          </p:cNvPr>
          <p:cNvSpPr/>
          <p:nvPr/>
        </p:nvSpPr>
        <p:spPr>
          <a:xfrm>
            <a:off x="10688657" y="3032154"/>
            <a:ext cx="1102990" cy="4868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0000"/>
              </a:highlight>
              <a:uLnTx/>
              <a:uFillTx/>
              <a:latin typeface="Tahoma"/>
              <a:ea typeface="+mn-ea"/>
              <a:cs typeface="+mn-cs"/>
            </a:endParaRPr>
          </a:p>
        </p:txBody>
      </p:sp>
      <p:sp>
        <p:nvSpPr>
          <p:cNvPr id="10" name="Arrow: Left 9">
            <a:extLst>
              <a:ext uri="{FF2B5EF4-FFF2-40B4-BE49-F238E27FC236}">
                <a16:creationId xmlns:a16="http://schemas.microsoft.com/office/drawing/2014/main" id="{E5B0DE8F-F141-4DB1-B4EC-46025EB283F4}"/>
              </a:ext>
            </a:extLst>
          </p:cNvPr>
          <p:cNvSpPr/>
          <p:nvPr/>
        </p:nvSpPr>
        <p:spPr>
          <a:xfrm>
            <a:off x="14035410" y="5405688"/>
            <a:ext cx="1248230" cy="60322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0" name="Arrow: Left 19">
            <a:extLst>
              <a:ext uri="{FF2B5EF4-FFF2-40B4-BE49-F238E27FC236}">
                <a16:creationId xmlns:a16="http://schemas.microsoft.com/office/drawing/2014/main" id="{D4C6A024-9CE7-4EC7-B97B-A690F98F38CB}"/>
              </a:ext>
            </a:extLst>
          </p:cNvPr>
          <p:cNvSpPr/>
          <p:nvPr/>
        </p:nvSpPr>
        <p:spPr>
          <a:xfrm>
            <a:off x="14035410" y="6008914"/>
            <a:ext cx="1248230" cy="60322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1" name="Arrow: Left 20">
            <a:extLst>
              <a:ext uri="{FF2B5EF4-FFF2-40B4-BE49-F238E27FC236}">
                <a16:creationId xmlns:a16="http://schemas.microsoft.com/office/drawing/2014/main" id="{C215E8B9-F76F-413A-9E0D-82DA7086F4F9}"/>
              </a:ext>
            </a:extLst>
          </p:cNvPr>
          <p:cNvSpPr/>
          <p:nvPr/>
        </p:nvSpPr>
        <p:spPr>
          <a:xfrm>
            <a:off x="14035410" y="6638800"/>
            <a:ext cx="1248230" cy="60322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3" name="Arrow: U-Turn 22">
            <a:extLst>
              <a:ext uri="{FF2B5EF4-FFF2-40B4-BE49-F238E27FC236}">
                <a16:creationId xmlns:a16="http://schemas.microsoft.com/office/drawing/2014/main" id="{0AAF7A33-CA33-49D6-B626-85324D070F11}"/>
              </a:ext>
            </a:extLst>
          </p:cNvPr>
          <p:cNvSpPr/>
          <p:nvPr/>
        </p:nvSpPr>
        <p:spPr>
          <a:xfrm>
            <a:off x="11364734" y="1435833"/>
            <a:ext cx="886968" cy="877824"/>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38709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95971" y="108940"/>
            <a:ext cx="15436311" cy="1305077"/>
          </a:xfrm>
          <a:prstGeom prst="rect">
            <a:avLst/>
          </a:prstGeom>
        </p:spPr>
        <p:txBody>
          <a:bodyPr vert="horz" lIns="162560" tIns="81280" rIns="162560" bIns="8128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defTabSz="914377">
              <a:defRPr/>
            </a:pPr>
            <a:r>
              <a:rPr lang="en-US" sz="3733" i="0" dirty="0">
                <a:solidFill>
                  <a:prstClr val="white"/>
                </a:solidFill>
                <a:latin typeface="Helvetica" panose="020B0604020202020204" pitchFamily="34" charset="0"/>
                <a:cs typeface="Helvetica" panose="020B0604020202020204" pitchFamily="34" charset="0"/>
              </a:rPr>
              <a:t>Business Customer Gateway – New Landing Page</a:t>
            </a:r>
          </a:p>
        </p:txBody>
      </p:sp>
      <p:grpSp>
        <p:nvGrpSpPr>
          <p:cNvPr id="5" name="Group 4">
            <a:extLst>
              <a:ext uri="{FF2B5EF4-FFF2-40B4-BE49-F238E27FC236}">
                <a16:creationId xmlns:a16="http://schemas.microsoft.com/office/drawing/2014/main" id="{FEC6C852-780C-4BAC-BE32-4F3AE269147F}"/>
              </a:ext>
            </a:extLst>
          </p:cNvPr>
          <p:cNvGrpSpPr/>
          <p:nvPr/>
        </p:nvGrpSpPr>
        <p:grpSpPr>
          <a:xfrm>
            <a:off x="2116667" y="1173556"/>
            <a:ext cx="11480799" cy="7112000"/>
            <a:chOff x="2133600" y="1143000"/>
            <a:chExt cx="7596353" cy="5715000"/>
          </a:xfrm>
        </p:grpSpPr>
        <p:pic>
          <p:nvPicPr>
            <p:cNvPr id="7" name="Picture 6">
              <a:extLst>
                <a:ext uri="{FF2B5EF4-FFF2-40B4-BE49-F238E27FC236}">
                  <a16:creationId xmlns:a16="http://schemas.microsoft.com/office/drawing/2014/main" id="{1A7F467F-6DED-47AF-AB1A-DFE1B9D15A94}"/>
                </a:ext>
              </a:extLst>
            </p:cNvPr>
            <p:cNvPicPr>
              <a:picLocks noChangeAspect="1"/>
            </p:cNvPicPr>
            <p:nvPr/>
          </p:nvPicPr>
          <p:blipFill>
            <a:blip r:embed="rId3"/>
            <a:stretch>
              <a:fillRect/>
            </a:stretch>
          </p:blipFill>
          <p:spPr>
            <a:xfrm>
              <a:off x="2133600" y="1600200"/>
              <a:ext cx="7596353" cy="3733800"/>
            </a:xfrm>
            <a:prstGeom prst="rect">
              <a:avLst/>
            </a:prstGeom>
          </p:spPr>
        </p:pic>
        <p:pic>
          <p:nvPicPr>
            <p:cNvPr id="8" name="Picture 7">
              <a:extLst>
                <a:ext uri="{FF2B5EF4-FFF2-40B4-BE49-F238E27FC236}">
                  <a16:creationId xmlns:a16="http://schemas.microsoft.com/office/drawing/2014/main" id="{06473D72-090F-4663-BFB8-75AF05E84A2E}"/>
                </a:ext>
              </a:extLst>
            </p:cNvPr>
            <p:cNvPicPr>
              <a:picLocks noChangeAspect="1"/>
            </p:cNvPicPr>
            <p:nvPr/>
          </p:nvPicPr>
          <p:blipFill>
            <a:blip r:embed="rId4"/>
            <a:stretch>
              <a:fillRect/>
            </a:stretch>
          </p:blipFill>
          <p:spPr>
            <a:xfrm>
              <a:off x="2209800" y="5452720"/>
              <a:ext cx="7520153" cy="1405280"/>
            </a:xfrm>
            <a:prstGeom prst="rect">
              <a:avLst/>
            </a:prstGeom>
          </p:spPr>
        </p:pic>
        <p:pic>
          <p:nvPicPr>
            <p:cNvPr id="9" name="Picture 8">
              <a:extLst>
                <a:ext uri="{FF2B5EF4-FFF2-40B4-BE49-F238E27FC236}">
                  <a16:creationId xmlns:a16="http://schemas.microsoft.com/office/drawing/2014/main" id="{E0773BBB-E73D-4DE4-BDF8-DE70126A894B}"/>
                </a:ext>
              </a:extLst>
            </p:cNvPr>
            <p:cNvPicPr>
              <a:picLocks noChangeAspect="1"/>
            </p:cNvPicPr>
            <p:nvPr/>
          </p:nvPicPr>
          <p:blipFill>
            <a:blip r:embed="rId5"/>
            <a:stretch>
              <a:fillRect/>
            </a:stretch>
          </p:blipFill>
          <p:spPr>
            <a:xfrm>
              <a:off x="2133600" y="1143000"/>
              <a:ext cx="7596353" cy="338480"/>
            </a:xfrm>
            <a:prstGeom prst="rect">
              <a:avLst/>
            </a:prstGeom>
          </p:spPr>
        </p:pic>
      </p:grpSp>
      <p:sp>
        <p:nvSpPr>
          <p:cNvPr id="3" name="TextBox 2">
            <a:extLst>
              <a:ext uri="{FF2B5EF4-FFF2-40B4-BE49-F238E27FC236}">
                <a16:creationId xmlns:a16="http://schemas.microsoft.com/office/drawing/2014/main" id="{D89F6DD3-B904-481A-B5DF-4790A6888722}"/>
              </a:ext>
            </a:extLst>
          </p:cNvPr>
          <p:cNvSpPr txBox="1"/>
          <p:nvPr/>
        </p:nvSpPr>
        <p:spPr>
          <a:xfrm>
            <a:off x="2231832" y="2743200"/>
            <a:ext cx="3893395" cy="3645823"/>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54191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45EAA1-8F97-4ABA-B78C-5673B036DD5F}" type="slidenum">
              <a:rPr lang="en-US" smtClean="0">
                <a:solidFill>
                  <a:prstClr val="black">
                    <a:tint val="75000"/>
                  </a:prstClr>
                </a:solidFill>
              </a:rPr>
              <a:pPr/>
              <a:t>18</a:t>
            </a:fld>
            <a:endParaRPr lang="en-US" dirty="0">
              <a:solidFill>
                <a:prstClr val="black">
                  <a:tint val="75000"/>
                </a:prstClr>
              </a:solidFill>
            </a:endParaRPr>
          </a:p>
        </p:txBody>
      </p:sp>
      <p:sp>
        <p:nvSpPr>
          <p:cNvPr id="8" name="Content Placeholder 3"/>
          <p:cNvSpPr>
            <a:spLocks noGrp="1"/>
          </p:cNvSpPr>
          <p:nvPr>
            <p:ph sz="half" idx="4294967295"/>
          </p:nvPr>
        </p:nvSpPr>
        <p:spPr>
          <a:xfrm>
            <a:off x="304354" y="2422436"/>
            <a:ext cx="10666343" cy="5464931"/>
          </a:xfrm>
          <a:prstGeom prst="rect">
            <a:avLst/>
          </a:prstGeom>
        </p:spPr>
        <p:txBody>
          <a:bodyPr>
            <a:noAutofit/>
          </a:bodyPr>
          <a:lstStyle/>
          <a:p>
            <a:pPr marL="0" indent="0">
              <a:lnSpc>
                <a:spcPct val="100000"/>
              </a:lnSpc>
              <a:spcBef>
                <a:spcPts val="0"/>
              </a:spcBef>
              <a:buNone/>
            </a:pPr>
            <a:r>
              <a:rPr lang="en-US" sz="2800" b="1" dirty="0">
                <a:latin typeface="+mn-lt"/>
                <a:cs typeface="Helvetica" panose="020B0604020202020204" pitchFamily="34" charset="0"/>
              </a:rPr>
              <a:t>Local BME</a:t>
            </a:r>
          </a:p>
          <a:p>
            <a:pPr>
              <a:lnSpc>
                <a:spcPct val="100000"/>
              </a:lnSpc>
              <a:spcBef>
                <a:spcPts val="0"/>
              </a:spcBef>
            </a:pPr>
            <a:r>
              <a:rPr lang="en-US" sz="2800" dirty="0">
                <a:latin typeface="+mn-lt"/>
                <a:cs typeface="Helvetica" panose="020B0604020202020204" pitchFamily="34" charset="0"/>
              </a:rPr>
              <a:t>To locate your local BMEU follow this URL: </a:t>
            </a:r>
            <a:r>
              <a:rPr lang="en-US" sz="2800" dirty="0">
                <a:solidFill>
                  <a:srgbClr val="0000FF"/>
                </a:solidFill>
                <a:latin typeface="+mn-lt"/>
                <a:cs typeface="Helvetica" panose="020B0604020202020204" pitchFamily="34" charset="0"/>
                <a:hlinkClick r:id="rId3">
                  <a:extLst>
                    <a:ext uri="{A12FA001-AC4F-418D-AE19-62706E023703}">
                      <ahyp:hlinkClr xmlns:ahyp="http://schemas.microsoft.com/office/drawing/2018/hyperlinkcolor" val="tx"/>
                    </a:ext>
                  </a:extLst>
                </a:hlinkClick>
              </a:rPr>
              <a:t>https://postalpro.usps.com/ppro-tools/business-mail-entry</a:t>
            </a:r>
            <a:br>
              <a:rPr lang="en-US" sz="2800" dirty="0">
                <a:latin typeface="+mn-lt"/>
                <a:cs typeface="Helvetica" panose="020B0604020202020204" pitchFamily="34" charset="0"/>
              </a:rPr>
            </a:br>
            <a:endParaRPr lang="en-US" sz="2800" dirty="0">
              <a:latin typeface="+mn-lt"/>
              <a:cs typeface="Helvetica" panose="020B0604020202020204" pitchFamily="34" charset="0"/>
            </a:endParaRPr>
          </a:p>
          <a:p>
            <a:pPr marL="0" indent="0">
              <a:lnSpc>
                <a:spcPct val="100000"/>
              </a:lnSpc>
              <a:spcBef>
                <a:spcPts val="0"/>
              </a:spcBef>
              <a:buNone/>
            </a:pPr>
            <a:r>
              <a:rPr lang="en-US" sz="2800" b="1" dirty="0">
                <a:latin typeface="+mn-lt"/>
                <a:cs typeface="Helvetica" panose="020B0604020202020204" pitchFamily="34" charset="0"/>
              </a:rPr>
              <a:t>MSSC Help Desk</a:t>
            </a:r>
          </a:p>
          <a:p>
            <a:pPr marL="0" indent="0">
              <a:lnSpc>
                <a:spcPct val="100000"/>
              </a:lnSpc>
              <a:spcBef>
                <a:spcPts val="0"/>
              </a:spcBef>
              <a:buNone/>
            </a:pPr>
            <a:r>
              <a:rPr lang="en-US" sz="2800" dirty="0">
                <a:latin typeface="+mn-lt"/>
                <a:cs typeface="Helvetica" panose="020B0604020202020204" pitchFamily="34" charset="0"/>
              </a:rPr>
              <a:t>Support customers with EPS set up and use</a:t>
            </a:r>
            <a:endParaRPr lang="en-US" sz="2800" i="1" dirty="0">
              <a:latin typeface="+mn-lt"/>
              <a:cs typeface="Helvetica" panose="020B0604020202020204" pitchFamily="34" charset="0"/>
            </a:endParaRPr>
          </a:p>
          <a:p>
            <a:pPr>
              <a:lnSpc>
                <a:spcPct val="100000"/>
              </a:lnSpc>
              <a:spcBef>
                <a:spcPts val="0"/>
              </a:spcBef>
            </a:pPr>
            <a:r>
              <a:rPr lang="en-US" sz="2800" dirty="0">
                <a:solidFill>
                  <a:srgbClr val="0000FF"/>
                </a:solidFill>
                <a:latin typeface="+mn-lt"/>
                <a:cs typeface="Helvetica" panose="020B0604020202020204" pitchFamily="34" charset="0"/>
                <a:hlinkClick r:id="rId4">
                  <a:extLst>
                    <a:ext uri="{A12FA001-AC4F-418D-AE19-62706E023703}">
                      <ahyp:hlinkClr xmlns:ahyp="http://schemas.microsoft.com/office/drawing/2018/hyperlinkcolor" val="tx"/>
                    </a:ext>
                  </a:extLst>
                </a:hlinkClick>
              </a:rPr>
              <a:t>MSSC@usps.gov</a:t>
            </a:r>
            <a:endParaRPr lang="en-US" sz="2800" dirty="0">
              <a:solidFill>
                <a:srgbClr val="0000FF"/>
              </a:solidFill>
              <a:latin typeface="+mn-lt"/>
              <a:cs typeface="Helvetica" panose="020B0604020202020204" pitchFamily="34" charset="0"/>
            </a:endParaRPr>
          </a:p>
          <a:p>
            <a:pPr>
              <a:lnSpc>
                <a:spcPct val="100000"/>
              </a:lnSpc>
              <a:spcBef>
                <a:spcPts val="0"/>
              </a:spcBef>
            </a:pPr>
            <a:r>
              <a:rPr lang="en-US" sz="2800" dirty="0">
                <a:latin typeface="+mn-lt"/>
                <a:cs typeface="Helvetica" panose="020B0604020202020204" pitchFamily="34" charset="0"/>
              </a:rPr>
              <a:t>1-877-672-0007</a:t>
            </a:r>
          </a:p>
          <a:p>
            <a:pPr>
              <a:lnSpc>
                <a:spcPct val="100000"/>
              </a:lnSpc>
              <a:spcBef>
                <a:spcPts val="0"/>
              </a:spcBef>
            </a:pPr>
            <a:r>
              <a:rPr lang="en-US" sz="2800" dirty="0">
                <a:latin typeface="+mn-lt"/>
                <a:cs typeface="Helvetica" panose="020B0604020202020204" pitchFamily="34" charset="0"/>
              </a:rPr>
              <a:t>Monday – Friday, 7am – 7pm CST</a:t>
            </a:r>
          </a:p>
          <a:p>
            <a:pPr marL="0" lvl="1" indent="0">
              <a:lnSpc>
                <a:spcPct val="100000"/>
              </a:lnSpc>
              <a:spcBef>
                <a:spcPts val="0"/>
              </a:spcBef>
              <a:buNone/>
            </a:pPr>
            <a:endParaRPr lang="en-US" sz="2800" dirty="0">
              <a:latin typeface="+mn-lt"/>
              <a:cs typeface="Helvetica" panose="020B0604020202020204" pitchFamily="34" charset="0"/>
            </a:endParaRPr>
          </a:p>
          <a:p>
            <a:pPr marL="0" lvl="1" indent="0">
              <a:lnSpc>
                <a:spcPct val="100000"/>
              </a:lnSpc>
              <a:spcBef>
                <a:spcPts val="0"/>
              </a:spcBef>
              <a:buNone/>
            </a:pPr>
            <a:r>
              <a:rPr lang="en-US" sz="2800" b="1" dirty="0">
                <a:latin typeface="+mn-lt"/>
                <a:cs typeface="Helvetica" panose="020B0604020202020204" pitchFamily="34" charset="0"/>
              </a:rPr>
              <a:t>PostalPro</a:t>
            </a:r>
          </a:p>
          <a:p>
            <a:pPr marL="0" lvl="1" indent="0">
              <a:lnSpc>
                <a:spcPct val="100000"/>
              </a:lnSpc>
              <a:spcBef>
                <a:spcPts val="0"/>
              </a:spcBef>
              <a:buNone/>
            </a:pPr>
            <a:r>
              <a:rPr lang="en-US" sz="2800" dirty="0">
                <a:latin typeface="+mn-lt"/>
                <a:cs typeface="Helvetica" panose="020B0604020202020204" pitchFamily="34" charset="0"/>
              </a:rPr>
              <a:t>Provide online reference materials</a:t>
            </a:r>
          </a:p>
          <a:p>
            <a:pPr marL="306910">
              <a:lnSpc>
                <a:spcPct val="100000"/>
              </a:lnSpc>
              <a:spcBef>
                <a:spcPts val="0"/>
              </a:spcBef>
            </a:pPr>
            <a:r>
              <a:rPr lang="en-US" sz="2800" dirty="0">
                <a:solidFill>
                  <a:srgbClr val="0000FF"/>
                </a:solidFill>
                <a:latin typeface="+mn-lt"/>
                <a:cs typeface="Helvetica" panose="020B0604020202020204" pitchFamily="34" charset="0"/>
                <a:hlinkClick r:id="rId5">
                  <a:extLst>
                    <a:ext uri="{A12FA001-AC4F-418D-AE19-62706E023703}">
                      <ahyp:hlinkClr xmlns:ahyp="http://schemas.microsoft.com/office/drawing/2018/hyperlinkcolor" val="tx"/>
                    </a:ext>
                  </a:extLst>
                </a:hlinkClick>
              </a:rPr>
              <a:t>https://postalpro.usps.com/eps</a:t>
            </a:r>
            <a:endParaRPr lang="en-US" sz="2800" dirty="0">
              <a:solidFill>
                <a:srgbClr val="0000FF"/>
              </a:solidFill>
              <a:latin typeface="+mn-lt"/>
              <a:cs typeface="Helvetica" panose="020B0604020202020204" pitchFamily="34" charset="0"/>
            </a:endParaRPr>
          </a:p>
        </p:txBody>
      </p:sp>
      <p:sp>
        <p:nvSpPr>
          <p:cNvPr id="6" name="TextBox 5">
            <a:extLst>
              <a:ext uri="{FF2B5EF4-FFF2-40B4-BE49-F238E27FC236}">
                <a16:creationId xmlns:a16="http://schemas.microsoft.com/office/drawing/2014/main" id="{76B3901A-9C19-4C50-AEFF-A7D5EC299827}"/>
              </a:ext>
            </a:extLst>
          </p:cNvPr>
          <p:cNvSpPr txBox="1"/>
          <p:nvPr/>
        </p:nvSpPr>
        <p:spPr>
          <a:xfrm>
            <a:off x="1690968" y="146681"/>
            <a:ext cx="9173465" cy="584775"/>
          </a:xfrm>
          <a:prstGeom prst="rect">
            <a:avLst/>
          </a:prstGeom>
          <a:noFill/>
        </p:spPr>
        <p:txBody>
          <a:bodyPr wrap="square" rtlCol="0">
            <a:spAutoFit/>
          </a:bodyPr>
          <a:lstStyle/>
          <a:p>
            <a:pPr defTabSz="1219170"/>
            <a:r>
              <a:rPr lang="en-US" sz="3200" b="1" dirty="0">
                <a:solidFill>
                  <a:prstClr val="white"/>
                </a:solidFill>
                <a:latin typeface="Helvetica" charset="0"/>
                <a:ea typeface="Helvetica" charset="0"/>
                <a:cs typeface="Helvetica" charset="0"/>
              </a:rPr>
              <a:t>Enterprise Payment Services - Resources</a:t>
            </a:r>
          </a:p>
        </p:txBody>
      </p:sp>
      <p:grpSp>
        <p:nvGrpSpPr>
          <p:cNvPr id="12" name="Group 11">
            <a:extLst>
              <a:ext uri="{FF2B5EF4-FFF2-40B4-BE49-F238E27FC236}">
                <a16:creationId xmlns:a16="http://schemas.microsoft.com/office/drawing/2014/main" id="{74778AF2-97FA-492C-BEA2-78E5C0FB0F57}"/>
              </a:ext>
            </a:extLst>
          </p:cNvPr>
          <p:cNvGrpSpPr/>
          <p:nvPr/>
        </p:nvGrpSpPr>
        <p:grpSpPr>
          <a:xfrm>
            <a:off x="11187093" y="1531686"/>
            <a:ext cx="2122507" cy="1928777"/>
            <a:chOff x="4742975" y="1024243"/>
            <a:chExt cx="1141604" cy="1068216"/>
          </a:xfrm>
        </p:grpSpPr>
        <p:sp>
          <p:nvSpPr>
            <p:cNvPr id="10" name="Flowchart: Connector 9">
              <a:extLst>
                <a:ext uri="{FF2B5EF4-FFF2-40B4-BE49-F238E27FC236}">
                  <a16:creationId xmlns:a16="http://schemas.microsoft.com/office/drawing/2014/main" id="{C23024FE-989E-4C16-9097-15CF1AF3A177}"/>
                </a:ext>
              </a:extLst>
            </p:cNvPr>
            <p:cNvSpPr/>
            <p:nvPr/>
          </p:nvSpPr>
          <p:spPr>
            <a:xfrm>
              <a:off x="4742975" y="1024243"/>
              <a:ext cx="1141604" cy="1068216"/>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7" name="Graphic 6">
              <a:extLst>
                <a:ext uri="{FF2B5EF4-FFF2-40B4-BE49-F238E27FC236}">
                  <a16:creationId xmlns:a16="http://schemas.microsoft.com/office/drawing/2014/main" id="{2B4BC067-BC79-4BC8-ABF8-2D7EA1B08E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59364" y="1063155"/>
              <a:ext cx="908825" cy="908825"/>
            </a:xfrm>
            <a:prstGeom prst="rect">
              <a:avLst/>
            </a:prstGeom>
          </p:spPr>
        </p:pic>
      </p:grpSp>
    </p:spTree>
    <p:extLst>
      <p:ext uri="{BB962C8B-B14F-4D97-AF65-F5344CB8AC3E}">
        <p14:creationId xmlns:p14="http://schemas.microsoft.com/office/powerpoint/2010/main" val="126198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xs0pq0\AppData\Local\Microsoft\Windows\Temporary Internet Files\Content.IE5\4STL202E\question_mark[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1843" y="2186950"/>
            <a:ext cx="5692315" cy="60718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defTabSz="1219170">
              <a:defRPr/>
            </a:pPr>
            <a:fld id="{7598BF81-8B34-B643-B5B0-4C1DA59A715B}" type="slidenum">
              <a:rPr lang="en-US">
                <a:solidFill>
                  <a:prstClr val="black"/>
                </a:solidFill>
              </a:rPr>
              <a:pPr defTabSz="1219170">
                <a:defRPr/>
              </a:pPr>
              <a:t>19</a:t>
            </a:fld>
            <a:endParaRPr lang="en-US" dirty="0">
              <a:solidFill>
                <a:prstClr val="black"/>
              </a:solidFill>
            </a:endParaRPr>
          </a:p>
        </p:txBody>
      </p:sp>
      <p:sp>
        <p:nvSpPr>
          <p:cNvPr id="6" name="Title 1">
            <a:extLst>
              <a:ext uri="{FF2B5EF4-FFF2-40B4-BE49-F238E27FC236}">
                <a16:creationId xmlns:a16="http://schemas.microsoft.com/office/drawing/2014/main" id="{BB5C2273-A21D-4F85-81CE-14867AB24D1B}"/>
              </a:ext>
            </a:extLst>
          </p:cNvPr>
          <p:cNvSpPr txBox="1">
            <a:spLocks/>
          </p:cNvSpPr>
          <p:nvPr/>
        </p:nvSpPr>
        <p:spPr>
          <a:xfrm>
            <a:off x="1711581" y="162495"/>
            <a:ext cx="15436311" cy="895125"/>
          </a:xfrm>
          <a:prstGeom prst="rect">
            <a:avLst/>
          </a:prstGeom>
        </p:spPr>
        <p:txBody>
          <a:bodyPr vert="horz" lIns="162560" tIns="81280" rIns="162560" bIns="8128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defTabSz="1219170">
              <a:defRPr/>
            </a:pPr>
            <a:r>
              <a:rPr lang="en-US" sz="3733" i="0" dirty="0">
                <a:solidFill>
                  <a:prstClr val="white"/>
                </a:solidFill>
                <a:latin typeface="Helvetica" panose="020B0604020202020204" pitchFamily="34" charset="0"/>
                <a:cs typeface="Helvetica" panose="020B0604020202020204" pitchFamily="34" charset="0"/>
              </a:rPr>
              <a:t>Questions?</a:t>
            </a:r>
          </a:p>
        </p:txBody>
      </p:sp>
    </p:spTree>
    <p:extLst>
      <p:ext uri="{BB962C8B-B14F-4D97-AF65-F5344CB8AC3E}">
        <p14:creationId xmlns:p14="http://schemas.microsoft.com/office/powerpoint/2010/main" val="398763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8EA165F8-8378-43CB-A63D-DB0142FCECDB}"/>
              </a:ext>
            </a:extLst>
          </p:cNvPr>
          <p:cNvSpPr/>
          <p:nvPr/>
        </p:nvSpPr>
        <p:spPr>
          <a:xfrm>
            <a:off x="-2235200" y="1008248"/>
            <a:ext cx="11729399" cy="8210137"/>
          </a:xfrm>
          <a:prstGeom prst="parallelogram">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 name="Slide Number Placeholder 1"/>
          <p:cNvSpPr>
            <a:spLocks noGrp="1"/>
          </p:cNvSpPr>
          <p:nvPr>
            <p:ph type="sldNum" sz="quarter" idx="12"/>
          </p:nvPr>
        </p:nvSpPr>
        <p:spPr/>
        <p:txBody>
          <a:bodyPr/>
          <a:lstStyle/>
          <a:p>
            <a:fld id="{7598BF81-8B34-B643-B5B0-4C1DA59A715B}" type="slidenum">
              <a:rPr lang="en-US" smtClean="0">
                <a:solidFill>
                  <a:prstClr val="black"/>
                </a:solidFill>
              </a:rPr>
              <a:pPr/>
              <a:t>2</a:t>
            </a:fld>
            <a:endParaRPr lang="en-US" dirty="0">
              <a:solidFill>
                <a:prstClr val="black"/>
              </a:solidFill>
            </a:endParaRPr>
          </a:p>
        </p:txBody>
      </p:sp>
      <p:sp>
        <p:nvSpPr>
          <p:cNvPr id="25" name="Parallelogram 24">
            <a:extLst>
              <a:ext uri="{FF2B5EF4-FFF2-40B4-BE49-F238E27FC236}">
                <a16:creationId xmlns:a16="http://schemas.microsoft.com/office/drawing/2014/main" id="{07220297-3938-4D20-9CA1-D0B58D866B47}"/>
              </a:ext>
            </a:extLst>
          </p:cNvPr>
          <p:cNvSpPr/>
          <p:nvPr/>
        </p:nvSpPr>
        <p:spPr>
          <a:xfrm>
            <a:off x="-2106575" y="1481844"/>
            <a:ext cx="10757089" cy="716016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6" name="Content Placeholder 5"/>
          <p:cNvSpPr>
            <a:spLocks noGrp="1"/>
          </p:cNvSpPr>
          <p:nvPr>
            <p:ph sz="half" idx="1"/>
          </p:nvPr>
        </p:nvSpPr>
        <p:spPr>
          <a:xfrm>
            <a:off x="1766740" y="2288604"/>
            <a:ext cx="7682923" cy="5634805"/>
          </a:xfrm>
        </p:spPr>
        <p:txBody>
          <a:bodyPr>
            <a:normAutofit/>
          </a:bodyPr>
          <a:lstStyle/>
          <a:p>
            <a:pPr marL="0" indent="0">
              <a:buNone/>
            </a:pPr>
            <a:r>
              <a:rPr lang="en-US" b="1" dirty="0">
                <a:latin typeface="Helvetica" panose="020B0604020202020204" pitchFamily="34" charset="0"/>
                <a:cs typeface="Helvetica" panose="020B0604020202020204" pitchFamily="34" charset="0"/>
              </a:rPr>
              <a:t>1. Enterprise Payment System (EPS)</a:t>
            </a:r>
          </a:p>
          <a:p>
            <a:pPr marL="0" indent="0">
              <a:buNone/>
            </a:pPr>
            <a:endParaRPr lang="en-US" dirty="0">
              <a:latin typeface="Helvetica" panose="020B0604020202020204" pitchFamily="34" charset="0"/>
              <a:cs typeface="Helvetica" panose="020B0604020202020204" pitchFamily="34" charset="0"/>
            </a:endParaRPr>
          </a:p>
          <a:p>
            <a:pPr marL="0" indent="0">
              <a:buNone/>
            </a:pPr>
            <a:r>
              <a:rPr lang="en-US" b="1" dirty="0">
                <a:latin typeface="Helvetica" panose="020B0604020202020204" pitchFamily="34" charset="0"/>
                <a:cs typeface="Helvetica" panose="020B0604020202020204" pitchFamily="34" charset="0"/>
              </a:rPr>
              <a:t>2. Permits and Migration</a:t>
            </a:r>
          </a:p>
          <a:p>
            <a:pPr marL="609585" lvl="1" indent="0">
              <a:buNone/>
            </a:pPr>
            <a:r>
              <a:rPr lang="en-US" dirty="0">
                <a:latin typeface="Helvetica" panose="020B0604020202020204" pitchFamily="34" charset="0"/>
                <a:cs typeface="Helvetica" panose="020B0604020202020204" pitchFamily="34" charset="0"/>
              </a:rPr>
              <a:t>Supported Products</a:t>
            </a:r>
          </a:p>
          <a:p>
            <a:pPr marL="609585" lvl="1" indent="0">
              <a:buNone/>
            </a:pPr>
            <a:r>
              <a:rPr lang="en-US" dirty="0">
                <a:latin typeface="Helvetica" panose="020B0604020202020204" pitchFamily="34" charset="0"/>
                <a:cs typeface="Helvetica" panose="020B0604020202020204" pitchFamily="34" charset="0"/>
              </a:rPr>
              <a:t>Products that need USPS Assistance</a:t>
            </a:r>
          </a:p>
          <a:p>
            <a:pPr marL="609585" lvl="1" indent="0">
              <a:buNone/>
            </a:pPr>
            <a:r>
              <a:rPr lang="en-US" dirty="0">
                <a:latin typeface="Helvetica" panose="020B0604020202020204" pitchFamily="34" charset="0"/>
                <a:cs typeface="Helvetica" panose="020B0604020202020204" pitchFamily="34" charset="0"/>
              </a:rPr>
              <a:t>Unsupported Products</a:t>
            </a:r>
          </a:p>
          <a:p>
            <a:pPr marL="0" indent="0">
              <a:buNone/>
            </a:pPr>
            <a:endParaRPr lang="en-US" dirty="0">
              <a:latin typeface="Helvetica" panose="020B0604020202020204" pitchFamily="34" charset="0"/>
              <a:cs typeface="Helvetica" panose="020B0604020202020204" pitchFamily="34" charset="0"/>
            </a:endParaRPr>
          </a:p>
          <a:p>
            <a:pPr marL="0" indent="0">
              <a:buNone/>
            </a:pPr>
            <a:r>
              <a:rPr lang="en-US" b="1" dirty="0">
                <a:latin typeface="Helvetica" panose="020B0604020202020204" pitchFamily="34" charset="0"/>
                <a:cs typeface="Helvetica" panose="020B0604020202020204" pitchFamily="34" charset="0"/>
              </a:rPr>
              <a:t>3. Commercial Mailings on EPS</a:t>
            </a:r>
          </a:p>
          <a:p>
            <a:pPr marL="609585" lvl="1" indent="0">
              <a:buNone/>
            </a:pPr>
            <a:r>
              <a:rPr lang="en-US" dirty="0">
                <a:latin typeface="Helvetica" panose="020B0604020202020204" pitchFamily="34" charset="0"/>
                <a:cs typeface="Helvetica" panose="020B0604020202020204" pitchFamily="34" charset="0"/>
              </a:rPr>
              <a:t>Account Set-up</a:t>
            </a:r>
          </a:p>
          <a:p>
            <a:pPr marL="609585" lvl="1" indent="0">
              <a:buNone/>
            </a:pPr>
            <a:r>
              <a:rPr lang="en-US" dirty="0">
                <a:latin typeface="Helvetica" panose="020B0604020202020204" pitchFamily="34" charset="0"/>
                <a:cs typeface="Helvetica" panose="020B0604020202020204" pitchFamily="34" charset="0"/>
              </a:rPr>
              <a:t>Transactions</a:t>
            </a:r>
          </a:p>
          <a:p>
            <a:pPr marL="0" indent="0">
              <a:buNone/>
            </a:pPr>
            <a:endParaRPr lang="en-US" dirty="0">
              <a:latin typeface="Helvetica" panose="020B0604020202020204" pitchFamily="34" charset="0"/>
              <a:cs typeface="Helvetica" panose="020B0604020202020204" pitchFamily="34" charset="0"/>
            </a:endParaRPr>
          </a:p>
          <a:p>
            <a:pPr marL="0" indent="0">
              <a:buNone/>
            </a:pPr>
            <a:r>
              <a:rPr lang="en-US" b="1" dirty="0">
                <a:latin typeface="Helvetica" panose="020B0604020202020204" pitchFamily="34" charset="0"/>
                <a:cs typeface="Helvetica" panose="020B0604020202020204" pitchFamily="34" charset="0"/>
              </a:rPr>
              <a:t>4. Enterprise Payment Resources </a:t>
            </a:r>
          </a:p>
        </p:txBody>
      </p:sp>
      <p:sp>
        <p:nvSpPr>
          <p:cNvPr id="8" name="TextBox 7">
            <a:extLst>
              <a:ext uri="{FF2B5EF4-FFF2-40B4-BE49-F238E27FC236}">
                <a16:creationId xmlns:a16="http://schemas.microsoft.com/office/drawing/2014/main" id="{D213C2F7-7017-4B56-B04A-CC457DC2AF23}"/>
              </a:ext>
            </a:extLst>
          </p:cNvPr>
          <p:cNvSpPr txBox="1"/>
          <p:nvPr/>
        </p:nvSpPr>
        <p:spPr>
          <a:xfrm>
            <a:off x="1690968" y="146682"/>
            <a:ext cx="9173465" cy="584775"/>
          </a:xfrm>
          <a:prstGeom prst="rect">
            <a:avLst/>
          </a:prstGeom>
          <a:noFill/>
        </p:spPr>
        <p:txBody>
          <a:bodyPr wrap="square" rtlCol="0">
            <a:spAutoFit/>
          </a:bodyPr>
          <a:lstStyle/>
          <a:p>
            <a:pPr defTabSz="1219170"/>
            <a:r>
              <a:rPr lang="en-US" sz="3200" b="1" dirty="0">
                <a:solidFill>
                  <a:prstClr val="white"/>
                </a:solidFill>
                <a:latin typeface="Helvetica" charset="0"/>
                <a:ea typeface="Helvetica" charset="0"/>
                <a:cs typeface="Helvetica" charset="0"/>
              </a:rPr>
              <a:t>Agenda</a:t>
            </a:r>
          </a:p>
        </p:txBody>
      </p:sp>
      <p:pic>
        <p:nvPicPr>
          <p:cNvPr id="5" name="Graphic 4">
            <a:extLst>
              <a:ext uri="{FF2B5EF4-FFF2-40B4-BE49-F238E27FC236}">
                <a16:creationId xmlns:a16="http://schemas.microsoft.com/office/drawing/2014/main" id="{785C5B65-60CE-4FE9-BBD8-8B9D824389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129" y="1981402"/>
            <a:ext cx="1112209" cy="1112209"/>
          </a:xfrm>
          <a:prstGeom prst="rect">
            <a:avLst/>
          </a:prstGeom>
        </p:spPr>
      </p:pic>
      <p:pic>
        <p:nvPicPr>
          <p:cNvPr id="10" name="Graphic 9">
            <a:extLst>
              <a:ext uri="{FF2B5EF4-FFF2-40B4-BE49-F238E27FC236}">
                <a16:creationId xmlns:a16="http://schemas.microsoft.com/office/drawing/2014/main" id="{BBA9EAB2-6A89-4D24-8155-F9FD59A0AC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354" y="3686575"/>
            <a:ext cx="978063" cy="978063"/>
          </a:xfrm>
          <a:prstGeom prst="rect">
            <a:avLst/>
          </a:prstGeom>
        </p:spPr>
      </p:pic>
      <p:pic>
        <p:nvPicPr>
          <p:cNvPr id="11" name="Graphic 10">
            <a:extLst>
              <a:ext uri="{FF2B5EF4-FFF2-40B4-BE49-F238E27FC236}">
                <a16:creationId xmlns:a16="http://schemas.microsoft.com/office/drawing/2014/main" id="{F3FAFE13-F834-4141-9EA8-308E889753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906" y="7049070"/>
            <a:ext cx="1020511" cy="991076"/>
          </a:xfrm>
          <a:prstGeom prst="rect">
            <a:avLst/>
          </a:prstGeom>
        </p:spPr>
      </p:pic>
      <p:pic>
        <p:nvPicPr>
          <p:cNvPr id="23" name="Graphic 22">
            <a:extLst>
              <a:ext uri="{FF2B5EF4-FFF2-40B4-BE49-F238E27FC236}">
                <a16:creationId xmlns:a16="http://schemas.microsoft.com/office/drawing/2014/main" id="{ED1B4AF2-E705-4381-98F2-43AA38CDA6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6130" y="5348397"/>
            <a:ext cx="1112209" cy="1112209"/>
          </a:xfrm>
          <a:prstGeom prst="rect">
            <a:avLst/>
          </a:prstGeom>
        </p:spPr>
      </p:pic>
      <p:sp>
        <p:nvSpPr>
          <p:cNvPr id="26" name="Parallelogram 25">
            <a:extLst>
              <a:ext uri="{FF2B5EF4-FFF2-40B4-BE49-F238E27FC236}">
                <a16:creationId xmlns:a16="http://schemas.microsoft.com/office/drawing/2014/main" id="{50C4C9DD-1266-498D-B46E-329290A3C3C3}"/>
              </a:ext>
            </a:extLst>
          </p:cNvPr>
          <p:cNvSpPr/>
          <p:nvPr/>
        </p:nvSpPr>
        <p:spPr>
          <a:xfrm>
            <a:off x="-362858" y="1502598"/>
            <a:ext cx="9013371" cy="217625"/>
          </a:xfrm>
          <a:prstGeom prst="parallelogram">
            <a:avLst/>
          </a:prstGeom>
          <a:solidFill>
            <a:srgbClr val="33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7" name="Parallelogram 26">
            <a:extLst>
              <a:ext uri="{FF2B5EF4-FFF2-40B4-BE49-F238E27FC236}">
                <a16:creationId xmlns:a16="http://schemas.microsoft.com/office/drawing/2014/main" id="{38F1EA78-609E-4B47-B96D-A9A5F8D22157}"/>
              </a:ext>
            </a:extLst>
          </p:cNvPr>
          <p:cNvSpPr/>
          <p:nvPr/>
        </p:nvSpPr>
        <p:spPr>
          <a:xfrm>
            <a:off x="-2076587" y="8382978"/>
            <a:ext cx="9013371" cy="217625"/>
          </a:xfrm>
          <a:prstGeom prst="parallelogram">
            <a:avLst/>
          </a:prstGeom>
          <a:solidFill>
            <a:srgbClr val="33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9" name="Rectangle 28">
            <a:extLst>
              <a:ext uri="{FF2B5EF4-FFF2-40B4-BE49-F238E27FC236}">
                <a16:creationId xmlns:a16="http://schemas.microsoft.com/office/drawing/2014/main" id="{AC1810AA-124F-4546-A9F0-AA4BF1ADD94D}"/>
              </a:ext>
            </a:extLst>
          </p:cNvPr>
          <p:cNvSpPr/>
          <p:nvPr/>
        </p:nvSpPr>
        <p:spPr>
          <a:xfrm rot="840993">
            <a:off x="7546564" y="1467505"/>
            <a:ext cx="213352" cy="7210748"/>
          </a:xfrm>
          <a:prstGeom prst="rect">
            <a:avLst/>
          </a:prstGeom>
          <a:solidFill>
            <a:srgbClr val="33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7" name="Picture 16">
            <a:extLst>
              <a:ext uri="{FF2B5EF4-FFF2-40B4-BE49-F238E27FC236}">
                <a16:creationId xmlns:a16="http://schemas.microsoft.com/office/drawing/2014/main" id="{C50865A1-D553-4245-9A8C-CC80FA0B6A79}"/>
              </a:ext>
            </a:extLst>
          </p:cNvPr>
          <p:cNvPicPr>
            <a:picLocks noChangeAspect="1"/>
          </p:cNvPicPr>
          <p:nvPr/>
        </p:nvPicPr>
        <p:blipFill rotWithShape="1">
          <a:blip r:embed="rId11"/>
          <a:srcRect r="29391"/>
          <a:stretch/>
        </p:blipFill>
        <p:spPr>
          <a:xfrm>
            <a:off x="8054608" y="994850"/>
            <a:ext cx="10192689" cy="8210137"/>
          </a:xfrm>
          <a:prstGeom prst="parallelogram">
            <a:avLst/>
          </a:prstGeom>
        </p:spPr>
      </p:pic>
      <p:sp>
        <p:nvSpPr>
          <p:cNvPr id="7" name="Parallelogram 6">
            <a:extLst>
              <a:ext uri="{FF2B5EF4-FFF2-40B4-BE49-F238E27FC236}">
                <a16:creationId xmlns:a16="http://schemas.microsoft.com/office/drawing/2014/main" id="{5F5AAB3A-550D-4A2A-8F44-55B7FF0D413A}"/>
              </a:ext>
            </a:extLst>
          </p:cNvPr>
          <p:cNvSpPr/>
          <p:nvPr/>
        </p:nvSpPr>
        <p:spPr>
          <a:xfrm>
            <a:off x="7345805" y="994850"/>
            <a:ext cx="12696904" cy="8223535"/>
          </a:xfrm>
          <a:prstGeom prst="parallelogram">
            <a:avLst/>
          </a:prstGeom>
          <a:solidFill>
            <a:srgbClr val="333366">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Tree>
    <p:extLst>
      <p:ext uri="{BB962C8B-B14F-4D97-AF65-F5344CB8AC3E}">
        <p14:creationId xmlns:p14="http://schemas.microsoft.com/office/powerpoint/2010/main" val="2032440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9C2FE5-3CB8-4AD2-B63E-0ECE993699A3}"/>
              </a:ext>
            </a:extLst>
          </p:cNvPr>
          <p:cNvSpPr/>
          <p:nvPr/>
        </p:nvSpPr>
        <p:spPr>
          <a:xfrm>
            <a:off x="11333278" y="3833819"/>
            <a:ext cx="1930337" cy="50276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white"/>
                </a:solidFill>
                <a:effectLst/>
                <a:uLnTx/>
                <a:uFillTx/>
                <a:latin typeface="Helvetica" charset="0"/>
                <a:ea typeface="Helvetica" charset="0"/>
                <a:cs typeface="Helvetica" charset="0"/>
              </a:rPr>
              <a:t>APPENDIX</a:t>
            </a:r>
          </a:p>
        </p:txBody>
      </p:sp>
    </p:spTree>
    <p:extLst>
      <p:ext uri="{BB962C8B-B14F-4D97-AF65-F5344CB8AC3E}">
        <p14:creationId xmlns:p14="http://schemas.microsoft.com/office/powerpoint/2010/main" val="14053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745EAA1-8F97-4ABA-B78C-5673B036DD5F}" type="slidenum">
              <a:rPr lang="en-US" smtClean="0">
                <a:solidFill>
                  <a:prstClr val="black">
                    <a:tint val="75000"/>
                  </a:prstClr>
                </a:solidFill>
              </a:rPr>
              <a:pPr/>
              <a:t>21</a:t>
            </a:fld>
            <a:endParaRPr lang="en-US" dirty="0">
              <a:solidFill>
                <a:prstClr val="black">
                  <a:tint val="75000"/>
                </a:prstClr>
              </a:solidFill>
            </a:endParaRPr>
          </a:p>
        </p:txBody>
      </p:sp>
      <p:sp>
        <p:nvSpPr>
          <p:cNvPr id="11" name="TextBox 10"/>
          <p:cNvSpPr txBox="1"/>
          <p:nvPr/>
        </p:nvSpPr>
        <p:spPr>
          <a:xfrm>
            <a:off x="389106" y="2314264"/>
            <a:ext cx="8249055" cy="6155523"/>
          </a:xfrm>
          <a:prstGeom prst="rect">
            <a:avLst/>
          </a:prstGeom>
          <a:noFill/>
        </p:spPr>
        <p:txBody>
          <a:bodyPr wrap="square" lIns="121912" tIns="60956" rIns="121912" bIns="60956" rtlCol="0">
            <a:spAutoFit/>
          </a:bodyPr>
          <a:lstStyle/>
          <a:p>
            <a:pPr defTabSz="1219170"/>
            <a:r>
              <a:rPr lang="en-US" sz="2800" b="1" dirty="0">
                <a:solidFill>
                  <a:srgbClr val="FF0000"/>
                </a:solidFill>
                <a:ea typeface="Helvetica Light" charset="0"/>
                <a:cs typeface="Helvetica" panose="020B0604020202020204" pitchFamily="34" charset="0"/>
              </a:rPr>
              <a:t>Customer Dashboard </a:t>
            </a:r>
            <a:r>
              <a:rPr lang="en-US" sz="2800" dirty="0">
                <a:solidFill>
                  <a:prstClr val="black"/>
                </a:solidFill>
                <a:ea typeface="Helvetica Light" charset="0"/>
                <a:cs typeface="Helvetica" panose="020B0604020202020204" pitchFamily="34" charset="0"/>
              </a:rPr>
              <a:t>provides a quick glance of all EPS accounts:</a:t>
            </a:r>
          </a:p>
          <a:p>
            <a:pPr defTabSz="1219170"/>
            <a:endParaRPr lang="en-US" sz="2800" dirty="0">
              <a:solidFill>
                <a:prstClr val="black"/>
              </a:solidFill>
              <a:ea typeface="Helvetica Light" charset="0"/>
              <a:cs typeface="Helvetica" panose="020B0604020202020204" pitchFamily="34" charset="0"/>
            </a:endParaRPr>
          </a:p>
          <a:p>
            <a:pPr marL="380990" indent="-380990" defTabSz="1219170">
              <a:buFont typeface="Arial" panose="020B0604020202020204" pitchFamily="34" charset="0"/>
              <a:buChar char="•"/>
            </a:pPr>
            <a:r>
              <a:rPr lang="en-US" sz="2800" dirty="0">
                <a:solidFill>
                  <a:prstClr val="black"/>
                </a:solidFill>
                <a:ea typeface="Helvetica Light" charset="0"/>
                <a:cs typeface="Helvetica" panose="020B0604020202020204" pitchFamily="34" charset="0"/>
              </a:rPr>
              <a:t>Pending EPS Accounts section shows EPS accounts for which the account setup process needs to be completed</a:t>
            </a:r>
          </a:p>
          <a:p>
            <a:pPr defTabSz="1219170"/>
            <a:endParaRPr lang="en-US" sz="2800" dirty="0">
              <a:solidFill>
                <a:prstClr val="black"/>
              </a:solidFill>
              <a:ea typeface="Helvetica Light" charset="0"/>
              <a:cs typeface="Helvetica" panose="020B0604020202020204" pitchFamily="34" charset="0"/>
            </a:endParaRPr>
          </a:p>
          <a:p>
            <a:pPr marL="380990" indent="-380990" defTabSz="1219170">
              <a:buFont typeface="Arial" panose="020B0604020202020204" pitchFamily="34" charset="0"/>
              <a:buChar char="•"/>
            </a:pPr>
            <a:r>
              <a:rPr lang="en-US" sz="2800" dirty="0">
                <a:solidFill>
                  <a:prstClr val="black"/>
                </a:solidFill>
                <a:ea typeface="Helvetica Light" charset="0"/>
                <a:cs typeface="Helvetica" panose="020B0604020202020204" pitchFamily="34" charset="0"/>
              </a:rPr>
              <a:t>View the real-time total Spending History overview for all EPS Accounts, grouped by Products &amp; Services</a:t>
            </a:r>
          </a:p>
          <a:p>
            <a:pPr marL="380990" indent="-380990" defTabSz="1219170">
              <a:buFont typeface="Arial" panose="020B0604020202020204" pitchFamily="34" charset="0"/>
              <a:buChar char="•"/>
            </a:pPr>
            <a:endParaRPr lang="en-US" sz="2800" dirty="0">
              <a:solidFill>
                <a:prstClr val="black"/>
              </a:solidFill>
              <a:ea typeface="Helvetica Light" charset="0"/>
              <a:cs typeface="Helvetica" panose="020B0604020202020204" pitchFamily="34" charset="0"/>
            </a:endParaRPr>
          </a:p>
          <a:p>
            <a:pPr marL="380990" indent="-380990" defTabSz="1219170">
              <a:buFont typeface="Arial" panose="020B0604020202020204" pitchFamily="34" charset="0"/>
              <a:buChar char="•"/>
            </a:pPr>
            <a:r>
              <a:rPr lang="en-US" sz="2800" dirty="0">
                <a:solidFill>
                  <a:prstClr val="black"/>
                </a:solidFill>
                <a:ea typeface="Helvetica Light" charset="0"/>
                <a:cs typeface="Helvetica" panose="020B0604020202020204" pitchFamily="34" charset="0"/>
              </a:rPr>
              <a:t>View the real-time total of pending ACH debit transactions sent to the bank at the end of the day and the current Trust Balance, per Active EPS Account</a:t>
            </a:r>
          </a:p>
        </p:txBody>
      </p:sp>
      <p:pic>
        <p:nvPicPr>
          <p:cNvPr id="4" name="Picture 3">
            <a:extLst>
              <a:ext uri="{FF2B5EF4-FFF2-40B4-BE49-F238E27FC236}">
                <a16:creationId xmlns:a16="http://schemas.microsoft.com/office/drawing/2014/main" id="{7CF0CA50-F351-4436-A2B7-4F675788AE46}"/>
              </a:ext>
            </a:extLst>
          </p:cNvPr>
          <p:cNvPicPr>
            <a:picLocks noChangeAspect="1"/>
          </p:cNvPicPr>
          <p:nvPr/>
        </p:nvPicPr>
        <p:blipFill>
          <a:blip r:embed="rId3"/>
          <a:stretch>
            <a:fillRect/>
          </a:stretch>
        </p:blipFill>
        <p:spPr>
          <a:xfrm>
            <a:off x="8845975" y="2291225"/>
            <a:ext cx="5494669" cy="6034895"/>
          </a:xfrm>
          <a:prstGeom prst="rect">
            <a:avLst/>
          </a:prstGeom>
        </p:spPr>
      </p:pic>
      <p:sp>
        <p:nvSpPr>
          <p:cNvPr id="9" name="TextBox 8">
            <a:extLst>
              <a:ext uri="{FF2B5EF4-FFF2-40B4-BE49-F238E27FC236}">
                <a16:creationId xmlns:a16="http://schemas.microsoft.com/office/drawing/2014/main" id="{AC791BB9-4D5F-4D32-A79B-51A91850A730}"/>
              </a:ext>
            </a:extLst>
          </p:cNvPr>
          <p:cNvSpPr txBox="1"/>
          <p:nvPr/>
        </p:nvSpPr>
        <p:spPr>
          <a:xfrm>
            <a:off x="1510875" y="167160"/>
            <a:ext cx="7965988" cy="584775"/>
          </a:xfrm>
          <a:prstGeom prst="rect">
            <a:avLst/>
          </a:prstGeom>
          <a:noFill/>
        </p:spPr>
        <p:txBody>
          <a:bodyPr wrap="square" rtlCol="0">
            <a:spAutoFit/>
          </a:bodyPr>
          <a:lstStyle/>
          <a:p>
            <a:pPr defTabSz="1219170"/>
            <a:r>
              <a:rPr lang="en-US" sz="3200" b="1" dirty="0">
                <a:solidFill>
                  <a:prstClr val="white"/>
                </a:solidFill>
                <a:latin typeface="Helvetica" charset="0"/>
                <a:ea typeface="Helvetica" charset="0"/>
                <a:cs typeface="Helvetica" charset="0"/>
              </a:rPr>
              <a:t>Commercial Mailings on EPS – Reports</a:t>
            </a:r>
          </a:p>
        </p:txBody>
      </p:sp>
    </p:spTree>
    <p:extLst>
      <p:ext uri="{BB962C8B-B14F-4D97-AF65-F5344CB8AC3E}">
        <p14:creationId xmlns:p14="http://schemas.microsoft.com/office/powerpoint/2010/main" val="418533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F97BF-14E3-466D-B7C7-178802BA0935}" type="slidenum">
              <a:rPr lang="en-US" smtClean="0">
                <a:solidFill>
                  <a:prstClr val="black">
                    <a:tint val="75000"/>
                  </a:prstClr>
                </a:solidFill>
              </a:rPr>
              <a:pPr/>
              <a:t>22</a:t>
            </a:fld>
            <a:endParaRPr lang="en-US">
              <a:solidFill>
                <a:prstClr val="black">
                  <a:tint val="75000"/>
                </a:prstClr>
              </a:solidFill>
            </a:endParaRPr>
          </a:p>
        </p:txBody>
      </p:sp>
      <p:graphicFrame>
        <p:nvGraphicFramePr>
          <p:cNvPr id="16" name="Chart 15"/>
          <p:cNvGraphicFramePr/>
          <p:nvPr/>
        </p:nvGraphicFramePr>
        <p:xfrm>
          <a:off x="-6204616" y="11283599"/>
          <a:ext cx="6365963" cy="2998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6"/>
          <p:cNvGraphicFramePr>
            <a:graphicFrameLocks noGrp="1"/>
          </p:cNvGraphicFramePr>
          <p:nvPr/>
        </p:nvGraphicFramePr>
        <p:xfrm>
          <a:off x="-913077" y="12271723"/>
          <a:ext cx="3034151" cy="1574739"/>
        </p:xfrm>
        <a:graphic>
          <a:graphicData uri="http://schemas.openxmlformats.org/drawingml/2006/table">
            <a:tbl>
              <a:tblPr>
                <a:tableStyleId>{5C22544A-7EE6-4342-B048-85BDC9FD1C3A}</a:tableStyleId>
              </a:tblPr>
              <a:tblGrid>
                <a:gridCol w="355071">
                  <a:extLst>
                    <a:ext uri="{9D8B030D-6E8A-4147-A177-3AD203B41FA5}">
                      <a16:colId xmlns:a16="http://schemas.microsoft.com/office/drawing/2014/main" val="20000"/>
                    </a:ext>
                  </a:extLst>
                </a:gridCol>
                <a:gridCol w="1619183">
                  <a:extLst>
                    <a:ext uri="{9D8B030D-6E8A-4147-A177-3AD203B41FA5}">
                      <a16:colId xmlns:a16="http://schemas.microsoft.com/office/drawing/2014/main" val="20001"/>
                    </a:ext>
                  </a:extLst>
                </a:gridCol>
                <a:gridCol w="1059897">
                  <a:extLst>
                    <a:ext uri="{9D8B030D-6E8A-4147-A177-3AD203B41FA5}">
                      <a16:colId xmlns:a16="http://schemas.microsoft.com/office/drawing/2014/main" val="20002"/>
                    </a:ext>
                  </a:extLst>
                </a:gridCol>
              </a:tblGrid>
              <a:tr h="534341">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solidFill>
                      <a:schemeClr val="bg1"/>
                    </a:solidFill>
                  </a:tcPr>
                </a:tc>
                <a:tc>
                  <a:txBody>
                    <a:bodyPr/>
                    <a:lstStyle/>
                    <a:p>
                      <a:pPr algn="l" fontAlgn="b"/>
                      <a:r>
                        <a:rPr lang="en-US" sz="1400" u="none" strike="noStrike" dirty="0">
                          <a:effectLst/>
                          <a:latin typeface="Arial" panose="020B0604020202020204" pitchFamily="34" charset="0"/>
                          <a:cs typeface="Arial" panose="020B0604020202020204" pitchFamily="34" charset="0"/>
                        </a:rPr>
                        <a:t>PO Box Services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solidFill>
                      <a:schemeClr val="bg1"/>
                    </a:solidFill>
                  </a:tcPr>
                </a:tc>
                <a:tc>
                  <a:txBody>
                    <a:bodyPr/>
                    <a:lstStyle/>
                    <a:p>
                      <a:pPr algn="r" fontAlgn="b"/>
                      <a:r>
                        <a:rPr lang="en-US" sz="1400" u="none" strike="noStrike" dirty="0">
                          <a:effectLst/>
                          <a:latin typeface="Arial" panose="020B0604020202020204" pitchFamily="34" charset="0"/>
                          <a:cs typeface="Arial" panose="020B0604020202020204" pitchFamily="34" charset="0"/>
                        </a:rPr>
                        <a:t>$375.00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solidFill>
                      <a:schemeClr val="bg1"/>
                    </a:solidFill>
                  </a:tcPr>
                </a:tc>
                <a:extLst>
                  <a:ext uri="{0D108BD9-81ED-4DB2-BD59-A6C34878D82A}">
                    <a16:rowId xmlns:a16="http://schemas.microsoft.com/office/drawing/2014/main" val="10000"/>
                  </a:ext>
                </a:extLst>
              </a:tr>
              <a:tr h="520199">
                <a:tc>
                  <a:txBody>
                    <a:bodyPr/>
                    <a:lstStyle/>
                    <a:p>
                      <a:pPr algn="l"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solidFill>
                      <a:schemeClr val="bg1"/>
                    </a:solidFill>
                  </a:tcPr>
                </a:tc>
                <a:tc>
                  <a:txBody>
                    <a:bodyPr/>
                    <a:lstStyle/>
                    <a:p>
                      <a:pPr algn="l" fontAlgn="b"/>
                      <a:r>
                        <a:rPr lang="en-US" sz="1400" u="none" strike="noStrike" dirty="0">
                          <a:effectLst/>
                          <a:latin typeface="Arial" panose="020B0604020202020204" pitchFamily="34" charset="0"/>
                          <a:cs typeface="Arial" panose="020B0604020202020204" pitchFamily="34" charset="0"/>
                        </a:rPr>
                        <a:t>Permit Mailings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solidFill>
                      <a:schemeClr val="bg1"/>
                    </a:solidFill>
                  </a:tcPr>
                </a:tc>
                <a:tc>
                  <a:txBody>
                    <a:bodyPr/>
                    <a:lstStyle/>
                    <a:p>
                      <a:pPr algn="r" fontAlgn="b"/>
                      <a:r>
                        <a:rPr lang="en-US" sz="1400" u="none" strike="noStrike" dirty="0">
                          <a:effectLst/>
                          <a:latin typeface="Arial" panose="020B0604020202020204" pitchFamily="34" charset="0"/>
                          <a:cs typeface="Arial" panose="020B0604020202020204" pitchFamily="34" charset="0"/>
                        </a:rPr>
                        <a:t>$947,317.75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solidFill>
                      <a:schemeClr val="bg1"/>
                    </a:solidFill>
                  </a:tcPr>
                </a:tc>
                <a:extLst>
                  <a:ext uri="{0D108BD9-81ED-4DB2-BD59-A6C34878D82A}">
                    <a16:rowId xmlns:a16="http://schemas.microsoft.com/office/drawing/2014/main" val="10001"/>
                  </a:ext>
                </a:extLst>
              </a:tr>
              <a:tr h="520199">
                <a:tc>
                  <a:txBody>
                    <a:bodyPr/>
                    <a:lstStyle/>
                    <a:p>
                      <a:pPr algn="l"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solidFill>
                      <a:schemeClr val="bg1"/>
                    </a:solidFill>
                  </a:tcPr>
                </a:tc>
                <a:tc>
                  <a:txBody>
                    <a:bodyPr/>
                    <a:lstStyle/>
                    <a:p>
                      <a:pPr algn="l" fontAlgn="b"/>
                      <a:r>
                        <a:rPr lang="en-US" sz="1400" u="none" strike="noStrike" dirty="0">
                          <a:effectLst/>
                          <a:latin typeface="Arial" panose="020B0604020202020204" pitchFamily="34" charset="0"/>
                          <a:cs typeface="Arial" panose="020B0604020202020204" pitchFamily="34" charset="0"/>
                        </a:rPr>
                        <a:t>Address Quality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solidFill>
                      <a:schemeClr val="bg1"/>
                    </a:solidFill>
                  </a:tcPr>
                </a:tc>
                <a:tc>
                  <a:txBody>
                    <a:bodyPr/>
                    <a:lstStyle/>
                    <a:p>
                      <a:pPr algn="r" fontAlgn="b"/>
                      <a:r>
                        <a:rPr lang="en-US" sz="1400" u="none" strike="noStrike" dirty="0">
                          <a:effectLst/>
                          <a:latin typeface="Arial" panose="020B0604020202020204" pitchFamily="34" charset="0"/>
                          <a:cs typeface="Arial" panose="020B0604020202020204" pitchFamily="34" charset="0"/>
                        </a:rPr>
                        <a:t>$546,925.36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solidFill>
                      <a:schemeClr val="bg1"/>
                    </a:solidFill>
                  </a:tcPr>
                </a:tc>
                <a:extLst>
                  <a:ext uri="{0D108BD9-81ED-4DB2-BD59-A6C34878D82A}">
                    <a16:rowId xmlns:a16="http://schemas.microsoft.com/office/drawing/2014/main" val="10002"/>
                  </a:ext>
                </a:extLst>
              </a:tr>
            </a:tbl>
          </a:graphicData>
        </a:graphic>
      </p:graphicFrame>
      <p:sp>
        <p:nvSpPr>
          <p:cNvPr id="34" name="Oval 33"/>
          <p:cNvSpPr/>
          <p:nvPr/>
        </p:nvSpPr>
        <p:spPr>
          <a:xfrm>
            <a:off x="-756278" y="13417075"/>
            <a:ext cx="60959" cy="7899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35" name="Oval 34"/>
          <p:cNvSpPr/>
          <p:nvPr/>
        </p:nvSpPr>
        <p:spPr>
          <a:xfrm>
            <a:off x="-736926" y="12391419"/>
            <a:ext cx="60959" cy="7899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36" name="Oval 35"/>
          <p:cNvSpPr/>
          <p:nvPr/>
        </p:nvSpPr>
        <p:spPr>
          <a:xfrm>
            <a:off x="-746598" y="12904251"/>
            <a:ext cx="60959" cy="7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8" name="TextBox 27">
            <a:extLst>
              <a:ext uri="{FF2B5EF4-FFF2-40B4-BE49-F238E27FC236}">
                <a16:creationId xmlns:a16="http://schemas.microsoft.com/office/drawing/2014/main" id="{EA4CA11B-85A8-4595-AD2F-0FB715017F0F}"/>
              </a:ext>
            </a:extLst>
          </p:cNvPr>
          <p:cNvSpPr txBox="1"/>
          <p:nvPr/>
        </p:nvSpPr>
        <p:spPr>
          <a:xfrm>
            <a:off x="1226958" y="2249837"/>
            <a:ext cx="6397108" cy="1415764"/>
          </a:xfrm>
          <a:prstGeom prst="rect">
            <a:avLst/>
          </a:prstGeom>
          <a:noFill/>
        </p:spPr>
        <p:txBody>
          <a:bodyPr wrap="square" lIns="121912" tIns="60956" rIns="121912" bIns="60956" rtlCol="0">
            <a:spAutoFit/>
          </a:bodyPr>
          <a:lstStyle/>
          <a:p>
            <a:pPr defTabSz="1219170"/>
            <a:r>
              <a:rPr lang="en-US" sz="2800" b="1" dirty="0">
                <a:solidFill>
                  <a:srgbClr val="FF0000"/>
                </a:solidFill>
                <a:ea typeface="Helvetica Light" charset="0"/>
                <a:cs typeface="Helvetica" panose="020B0604020202020204" pitchFamily="34" charset="0"/>
              </a:rPr>
              <a:t>Address Quality Spending Summary </a:t>
            </a:r>
            <a:r>
              <a:rPr lang="en-US" sz="2800" dirty="0">
                <a:solidFill>
                  <a:prstClr val="black"/>
                </a:solidFill>
                <a:ea typeface="Helvetica Light" charset="0"/>
                <a:cs typeface="Helvetica" panose="020B0604020202020204" pitchFamily="34" charset="0"/>
              </a:rPr>
              <a:t>provides a breakdown of Address Quality spending by product (ACS, AEC1, AEC2).</a:t>
            </a:r>
          </a:p>
        </p:txBody>
      </p:sp>
      <p:sp>
        <p:nvSpPr>
          <p:cNvPr id="30" name="TextBox 29">
            <a:extLst>
              <a:ext uri="{FF2B5EF4-FFF2-40B4-BE49-F238E27FC236}">
                <a16:creationId xmlns:a16="http://schemas.microsoft.com/office/drawing/2014/main" id="{31571EF7-388F-4A7E-9116-D05DBDD2207D}"/>
              </a:ext>
            </a:extLst>
          </p:cNvPr>
          <p:cNvSpPr txBox="1"/>
          <p:nvPr/>
        </p:nvSpPr>
        <p:spPr>
          <a:xfrm>
            <a:off x="1226958" y="5665711"/>
            <a:ext cx="6397108" cy="1846651"/>
          </a:xfrm>
          <a:prstGeom prst="rect">
            <a:avLst/>
          </a:prstGeom>
          <a:noFill/>
        </p:spPr>
        <p:txBody>
          <a:bodyPr wrap="square" lIns="121912" tIns="60956" rIns="121912" bIns="60956" rtlCol="0">
            <a:spAutoFit/>
          </a:bodyPr>
          <a:lstStyle/>
          <a:p>
            <a:pPr defTabSz="1219170"/>
            <a:r>
              <a:rPr lang="en-US" sz="2800" b="1" dirty="0">
                <a:solidFill>
                  <a:srgbClr val="FF0000"/>
                </a:solidFill>
                <a:ea typeface="Helvetica Light" charset="0"/>
                <a:cs typeface="Helvetica" panose="020B0604020202020204" pitchFamily="34" charset="0"/>
              </a:rPr>
              <a:t>PO Box Services Spending Summary </a:t>
            </a:r>
            <a:r>
              <a:rPr lang="en-US" sz="2800" dirty="0">
                <a:solidFill>
                  <a:prstClr val="black"/>
                </a:solidFill>
                <a:ea typeface="Helvetica Light" charset="0"/>
                <a:cs typeface="Helvetica" panose="020B0604020202020204" pitchFamily="34" charset="0"/>
              </a:rPr>
              <a:t>provides a breakdown of PO Box Services spending by product (PO Box, Caller Services, Reserve, Miscellaneous Fees).</a:t>
            </a:r>
          </a:p>
        </p:txBody>
      </p:sp>
      <p:sp>
        <p:nvSpPr>
          <p:cNvPr id="15" name="TextBox 14">
            <a:extLst>
              <a:ext uri="{FF2B5EF4-FFF2-40B4-BE49-F238E27FC236}">
                <a16:creationId xmlns:a16="http://schemas.microsoft.com/office/drawing/2014/main" id="{07BB6FFF-16B6-465D-B664-7FEAEB7542C9}"/>
              </a:ext>
            </a:extLst>
          </p:cNvPr>
          <p:cNvSpPr txBox="1"/>
          <p:nvPr/>
        </p:nvSpPr>
        <p:spPr>
          <a:xfrm>
            <a:off x="1510875" y="167160"/>
            <a:ext cx="7965988" cy="584775"/>
          </a:xfrm>
          <a:prstGeom prst="rect">
            <a:avLst/>
          </a:prstGeom>
          <a:noFill/>
        </p:spPr>
        <p:txBody>
          <a:bodyPr wrap="square" rtlCol="0">
            <a:spAutoFit/>
          </a:bodyPr>
          <a:lstStyle/>
          <a:p>
            <a:pPr defTabSz="1219170"/>
            <a:r>
              <a:rPr lang="en-US" sz="3200" b="1" dirty="0">
                <a:solidFill>
                  <a:prstClr val="white"/>
                </a:solidFill>
                <a:latin typeface="Helvetica" charset="0"/>
                <a:ea typeface="Helvetica" charset="0"/>
                <a:cs typeface="Helvetica" charset="0"/>
              </a:rPr>
              <a:t>Commercial Mailings on EPS – Reports</a:t>
            </a:r>
          </a:p>
        </p:txBody>
      </p:sp>
      <p:pic>
        <p:nvPicPr>
          <p:cNvPr id="3" name="Picture 2">
            <a:extLst>
              <a:ext uri="{FF2B5EF4-FFF2-40B4-BE49-F238E27FC236}">
                <a16:creationId xmlns:a16="http://schemas.microsoft.com/office/drawing/2014/main" id="{75D2D3DB-4FF2-4C9B-A492-A09042C01B72}"/>
              </a:ext>
            </a:extLst>
          </p:cNvPr>
          <p:cNvPicPr>
            <a:picLocks noChangeAspect="1"/>
          </p:cNvPicPr>
          <p:nvPr/>
        </p:nvPicPr>
        <p:blipFill>
          <a:blip r:embed="rId4"/>
          <a:stretch>
            <a:fillRect/>
          </a:stretch>
        </p:blipFill>
        <p:spPr>
          <a:xfrm>
            <a:off x="10273538" y="1638942"/>
            <a:ext cx="4072383" cy="3299645"/>
          </a:xfrm>
          <a:prstGeom prst="rect">
            <a:avLst/>
          </a:prstGeom>
        </p:spPr>
      </p:pic>
      <p:pic>
        <p:nvPicPr>
          <p:cNvPr id="6" name="Picture 5">
            <a:extLst>
              <a:ext uri="{FF2B5EF4-FFF2-40B4-BE49-F238E27FC236}">
                <a16:creationId xmlns:a16="http://schemas.microsoft.com/office/drawing/2014/main" id="{398BD54E-A82C-4135-BB9B-6B8528A43C88}"/>
              </a:ext>
            </a:extLst>
          </p:cNvPr>
          <p:cNvPicPr>
            <a:picLocks noChangeAspect="1"/>
          </p:cNvPicPr>
          <p:nvPr/>
        </p:nvPicPr>
        <p:blipFill>
          <a:blip r:embed="rId5"/>
          <a:stretch>
            <a:fillRect/>
          </a:stretch>
        </p:blipFill>
        <p:spPr>
          <a:xfrm>
            <a:off x="10273538" y="5418904"/>
            <a:ext cx="4072381" cy="3299645"/>
          </a:xfrm>
          <a:prstGeom prst="rect">
            <a:avLst/>
          </a:prstGeom>
        </p:spPr>
      </p:pic>
    </p:spTree>
    <p:extLst>
      <p:ext uri="{BB962C8B-B14F-4D97-AF65-F5344CB8AC3E}">
        <p14:creationId xmlns:p14="http://schemas.microsoft.com/office/powerpoint/2010/main" val="402576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F97BF-14E3-466D-B7C7-178802BA0935}" type="slidenum">
              <a:rPr lang="en-US" smtClean="0">
                <a:solidFill>
                  <a:prstClr val="black">
                    <a:tint val="75000"/>
                  </a:prstClr>
                </a:solidFill>
              </a:rPr>
              <a:pPr/>
              <a:t>23</a:t>
            </a:fld>
            <a:endParaRPr lang="en-US">
              <a:solidFill>
                <a:prstClr val="black">
                  <a:tint val="75000"/>
                </a:prstClr>
              </a:solidFill>
            </a:endParaRPr>
          </a:p>
        </p:txBody>
      </p:sp>
      <p:sp>
        <p:nvSpPr>
          <p:cNvPr id="6" name="TextBox 5"/>
          <p:cNvSpPr txBox="1"/>
          <p:nvPr/>
        </p:nvSpPr>
        <p:spPr>
          <a:xfrm>
            <a:off x="933401" y="2602230"/>
            <a:ext cx="4415599" cy="2246769"/>
          </a:xfrm>
          <a:prstGeom prst="rect">
            <a:avLst/>
          </a:prstGeom>
          <a:noFill/>
        </p:spPr>
        <p:txBody>
          <a:bodyPr wrap="square" rtlCol="0">
            <a:spAutoFit/>
          </a:bodyPr>
          <a:lstStyle/>
          <a:p>
            <a:pPr defTabSz="1487752">
              <a:buClr>
                <a:prstClr val="black"/>
              </a:buClr>
            </a:pPr>
            <a:r>
              <a:rPr lang="en-US" sz="2800" b="1" dirty="0">
                <a:solidFill>
                  <a:srgbClr val="FF0000"/>
                </a:solidFill>
                <a:cs typeface="Helvetica" panose="020B0604020202020204" pitchFamily="34" charset="0"/>
              </a:rPr>
              <a:t>Commercial Mailing Activity Mail Class Report </a:t>
            </a:r>
            <a:r>
              <a:rPr lang="en-US" sz="2800" dirty="0">
                <a:solidFill>
                  <a:prstClr val="black"/>
                </a:solidFill>
                <a:cs typeface="Helvetica" panose="020B0604020202020204" pitchFamily="34" charset="0"/>
              </a:rPr>
              <a:t>summarizes transaction information for the selected Mail Class.</a:t>
            </a:r>
          </a:p>
        </p:txBody>
      </p:sp>
      <p:sp>
        <p:nvSpPr>
          <p:cNvPr id="8" name="TextBox 7">
            <a:extLst>
              <a:ext uri="{FF2B5EF4-FFF2-40B4-BE49-F238E27FC236}">
                <a16:creationId xmlns:a16="http://schemas.microsoft.com/office/drawing/2014/main" id="{0AD8A342-C721-47FD-80CE-EABDDF4570E9}"/>
              </a:ext>
            </a:extLst>
          </p:cNvPr>
          <p:cNvSpPr txBox="1"/>
          <p:nvPr/>
        </p:nvSpPr>
        <p:spPr>
          <a:xfrm>
            <a:off x="1510875" y="138131"/>
            <a:ext cx="7965988" cy="584775"/>
          </a:xfrm>
          <a:prstGeom prst="rect">
            <a:avLst/>
          </a:prstGeom>
          <a:noFill/>
        </p:spPr>
        <p:txBody>
          <a:bodyPr wrap="square" rtlCol="0">
            <a:spAutoFit/>
          </a:bodyPr>
          <a:lstStyle/>
          <a:p>
            <a:pPr defTabSz="1219170"/>
            <a:r>
              <a:rPr lang="en-US" sz="3200" b="1" dirty="0">
                <a:solidFill>
                  <a:prstClr val="white"/>
                </a:solidFill>
                <a:latin typeface="Helvetica" charset="0"/>
                <a:ea typeface="Helvetica" charset="0"/>
                <a:cs typeface="Helvetica" charset="0"/>
              </a:rPr>
              <a:t>Commercial Mailings on EPS – Reports</a:t>
            </a:r>
          </a:p>
        </p:txBody>
      </p:sp>
      <p:pic>
        <p:nvPicPr>
          <p:cNvPr id="4" name="Picture 3">
            <a:extLst>
              <a:ext uri="{FF2B5EF4-FFF2-40B4-BE49-F238E27FC236}">
                <a16:creationId xmlns:a16="http://schemas.microsoft.com/office/drawing/2014/main" id="{559C2330-03C7-4FBC-B9FC-7FBE4BCF8DFF}"/>
              </a:ext>
            </a:extLst>
          </p:cNvPr>
          <p:cNvPicPr>
            <a:picLocks noChangeAspect="1"/>
          </p:cNvPicPr>
          <p:nvPr/>
        </p:nvPicPr>
        <p:blipFill>
          <a:blip r:embed="rId3"/>
          <a:stretch>
            <a:fillRect/>
          </a:stretch>
        </p:blipFill>
        <p:spPr>
          <a:xfrm>
            <a:off x="6928004" y="1879370"/>
            <a:ext cx="7958001" cy="4194412"/>
          </a:xfrm>
          <a:prstGeom prst="rect">
            <a:avLst/>
          </a:prstGeom>
        </p:spPr>
      </p:pic>
    </p:spTree>
    <p:extLst>
      <p:ext uri="{BB962C8B-B14F-4D97-AF65-F5344CB8AC3E}">
        <p14:creationId xmlns:p14="http://schemas.microsoft.com/office/powerpoint/2010/main" val="3493081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99509" y="2899822"/>
            <a:ext cx="5198176" cy="2677656"/>
          </a:xfrm>
          <a:prstGeom prst="rect">
            <a:avLst/>
          </a:prstGeom>
          <a:noFill/>
        </p:spPr>
        <p:txBody>
          <a:bodyPr wrap="square" rtlCol="0">
            <a:spAutoFit/>
          </a:bodyPr>
          <a:lstStyle/>
          <a:p>
            <a:pPr defTabSz="1487752">
              <a:buClr>
                <a:prstClr val="black"/>
              </a:buClr>
            </a:pPr>
            <a:r>
              <a:rPr lang="en-US" sz="2800" b="1" dirty="0">
                <a:solidFill>
                  <a:srgbClr val="FF0000"/>
                </a:solidFill>
                <a:cs typeface="Helvetica" panose="020B0604020202020204" pitchFamily="34" charset="0"/>
              </a:rPr>
              <a:t>Postage Statement Report </a:t>
            </a:r>
            <a:r>
              <a:rPr lang="en-US" sz="2800" dirty="0">
                <a:solidFill>
                  <a:prstClr val="black"/>
                </a:solidFill>
                <a:cs typeface="Helvetica" panose="020B0604020202020204" pitchFamily="34" charset="0"/>
              </a:rPr>
              <a:t>summarizes the total cost by section of a specific Postage Statement drilled by clicking on the Postage Statement ID from the Customer Mailing Details Report.</a:t>
            </a:r>
          </a:p>
        </p:txBody>
      </p:sp>
      <p:sp>
        <p:nvSpPr>
          <p:cNvPr id="4" name="Slide Number Placeholder 3"/>
          <p:cNvSpPr>
            <a:spLocks noGrp="1"/>
          </p:cNvSpPr>
          <p:nvPr>
            <p:ph type="sldNum" sz="quarter" idx="12"/>
          </p:nvPr>
        </p:nvSpPr>
        <p:spPr/>
        <p:txBody>
          <a:bodyPr/>
          <a:lstStyle/>
          <a:p>
            <a:fld id="{B5CF97BF-14E3-466D-B7C7-178802BA0935}" type="slidenum">
              <a:rPr lang="en-US" smtClean="0">
                <a:solidFill>
                  <a:prstClr val="black">
                    <a:tint val="75000"/>
                  </a:prstClr>
                </a:solidFill>
              </a:rPr>
              <a:pPr/>
              <a:t>24</a:t>
            </a:fld>
            <a:endParaRPr lang="en-US">
              <a:solidFill>
                <a:prstClr val="black">
                  <a:tint val="75000"/>
                </a:prstClr>
              </a:solidFill>
            </a:endParaRPr>
          </a:p>
        </p:txBody>
      </p:sp>
      <p:sp>
        <p:nvSpPr>
          <p:cNvPr id="14" name="TextBox 13">
            <a:extLst>
              <a:ext uri="{FF2B5EF4-FFF2-40B4-BE49-F238E27FC236}">
                <a16:creationId xmlns:a16="http://schemas.microsoft.com/office/drawing/2014/main" id="{2722DC48-0F58-4870-B0B5-160D06C936C3}"/>
              </a:ext>
            </a:extLst>
          </p:cNvPr>
          <p:cNvSpPr txBox="1"/>
          <p:nvPr/>
        </p:nvSpPr>
        <p:spPr>
          <a:xfrm>
            <a:off x="1510875" y="138131"/>
            <a:ext cx="7965988" cy="584775"/>
          </a:xfrm>
          <a:prstGeom prst="rect">
            <a:avLst/>
          </a:prstGeom>
          <a:noFill/>
        </p:spPr>
        <p:txBody>
          <a:bodyPr wrap="square" rtlCol="0">
            <a:spAutoFit/>
          </a:bodyPr>
          <a:lstStyle/>
          <a:p>
            <a:pPr defTabSz="1219170"/>
            <a:r>
              <a:rPr lang="en-US" sz="3200" b="1" dirty="0">
                <a:solidFill>
                  <a:prstClr val="white"/>
                </a:solidFill>
                <a:latin typeface="Helvetica" charset="0"/>
                <a:ea typeface="Helvetica" charset="0"/>
                <a:cs typeface="Helvetica" charset="0"/>
              </a:rPr>
              <a:t>Commercial Mailings on EPS – Reports</a:t>
            </a:r>
          </a:p>
        </p:txBody>
      </p:sp>
      <p:pic>
        <p:nvPicPr>
          <p:cNvPr id="3" name="Picture 2">
            <a:extLst>
              <a:ext uri="{FF2B5EF4-FFF2-40B4-BE49-F238E27FC236}">
                <a16:creationId xmlns:a16="http://schemas.microsoft.com/office/drawing/2014/main" id="{A8F08463-208F-4F64-B8B2-7DF953CB1470}"/>
              </a:ext>
            </a:extLst>
          </p:cNvPr>
          <p:cNvPicPr>
            <a:picLocks noChangeAspect="1"/>
          </p:cNvPicPr>
          <p:nvPr/>
        </p:nvPicPr>
        <p:blipFill>
          <a:blip r:embed="rId3"/>
          <a:stretch>
            <a:fillRect/>
          </a:stretch>
        </p:blipFill>
        <p:spPr>
          <a:xfrm>
            <a:off x="7645991" y="2015874"/>
            <a:ext cx="5850269" cy="5817092"/>
          </a:xfrm>
          <a:prstGeom prst="rect">
            <a:avLst/>
          </a:prstGeom>
        </p:spPr>
      </p:pic>
    </p:spTree>
    <p:extLst>
      <p:ext uri="{BB962C8B-B14F-4D97-AF65-F5344CB8AC3E}">
        <p14:creationId xmlns:p14="http://schemas.microsoft.com/office/powerpoint/2010/main" val="2420944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93485" y="2611835"/>
            <a:ext cx="4623264" cy="2246769"/>
          </a:xfrm>
          <a:prstGeom prst="rect">
            <a:avLst/>
          </a:prstGeom>
          <a:noFill/>
        </p:spPr>
        <p:txBody>
          <a:bodyPr wrap="square" rtlCol="0">
            <a:spAutoFit/>
          </a:bodyPr>
          <a:lstStyle/>
          <a:p>
            <a:pPr defTabSz="1487752">
              <a:buClr>
                <a:prstClr val="black"/>
              </a:buClr>
            </a:pPr>
            <a:r>
              <a:rPr lang="en-US" sz="2800" b="1" dirty="0">
                <a:solidFill>
                  <a:srgbClr val="FF0000"/>
                </a:solidFill>
                <a:cs typeface="Helvetica" panose="020B0604020202020204" pitchFamily="34" charset="0"/>
              </a:rPr>
              <a:t>Postage Statement Line Detail </a:t>
            </a:r>
            <a:r>
              <a:rPr lang="en-US" sz="2800" dirty="0">
                <a:solidFill>
                  <a:prstClr val="black"/>
                </a:solidFill>
                <a:cs typeface="Helvetica" panose="020B0604020202020204" pitchFamily="34" charset="0"/>
              </a:rPr>
              <a:t>summarizes the total cost by line of the Postage Statement section selected on the previous page.</a:t>
            </a:r>
          </a:p>
        </p:txBody>
      </p:sp>
      <p:sp>
        <p:nvSpPr>
          <p:cNvPr id="4" name="Slide Number Placeholder 3"/>
          <p:cNvSpPr>
            <a:spLocks noGrp="1"/>
          </p:cNvSpPr>
          <p:nvPr>
            <p:ph type="sldNum" sz="quarter" idx="12"/>
          </p:nvPr>
        </p:nvSpPr>
        <p:spPr/>
        <p:txBody>
          <a:bodyPr/>
          <a:lstStyle/>
          <a:p>
            <a:fld id="{B5CF97BF-14E3-466D-B7C7-178802BA0935}" type="slidenum">
              <a:rPr lang="en-US" smtClean="0">
                <a:solidFill>
                  <a:prstClr val="black">
                    <a:tint val="75000"/>
                  </a:prstClr>
                </a:solidFill>
              </a:rPr>
              <a:pPr/>
              <a:t>25</a:t>
            </a:fld>
            <a:endParaRPr lang="en-US">
              <a:solidFill>
                <a:prstClr val="black">
                  <a:tint val="75000"/>
                </a:prstClr>
              </a:solidFill>
            </a:endParaRPr>
          </a:p>
        </p:txBody>
      </p:sp>
      <p:sp>
        <p:nvSpPr>
          <p:cNvPr id="8" name="TextBox 7">
            <a:extLst>
              <a:ext uri="{FF2B5EF4-FFF2-40B4-BE49-F238E27FC236}">
                <a16:creationId xmlns:a16="http://schemas.microsoft.com/office/drawing/2014/main" id="{C74956BD-191E-4D51-BD15-C09837A98D8F}"/>
              </a:ext>
            </a:extLst>
          </p:cNvPr>
          <p:cNvSpPr txBox="1"/>
          <p:nvPr/>
        </p:nvSpPr>
        <p:spPr>
          <a:xfrm>
            <a:off x="1510875" y="138131"/>
            <a:ext cx="7965988" cy="584775"/>
          </a:xfrm>
          <a:prstGeom prst="rect">
            <a:avLst/>
          </a:prstGeom>
          <a:noFill/>
        </p:spPr>
        <p:txBody>
          <a:bodyPr wrap="square" rtlCol="0">
            <a:spAutoFit/>
          </a:bodyPr>
          <a:lstStyle/>
          <a:p>
            <a:pPr defTabSz="1219170"/>
            <a:r>
              <a:rPr lang="en-US" sz="3200" b="1" dirty="0">
                <a:solidFill>
                  <a:prstClr val="white"/>
                </a:solidFill>
                <a:latin typeface="Helvetica" charset="0"/>
                <a:ea typeface="Helvetica" charset="0"/>
                <a:cs typeface="Helvetica" charset="0"/>
              </a:rPr>
              <a:t>Commercial Mailings on EPS – Reports</a:t>
            </a:r>
          </a:p>
        </p:txBody>
      </p:sp>
      <p:pic>
        <p:nvPicPr>
          <p:cNvPr id="3" name="Picture 2">
            <a:extLst>
              <a:ext uri="{FF2B5EF4-FFF2-40B4-BE49-F238E27FC236}">
                <a16:creationId xmlns:a16="http://schemas.microsoft.com/office/drawing/2014/main" id="{B262660C-86AA-487E-83CB-421DD3B80153}"/>
              </a:ext>
            </a:extLst>
          </p:cNvPr>
          <p:cNvPicPr>
            <a:picLocks noChangeAspect="1"/>
          </p:cNvPicPr>
          <p:nvPr/>
        </p:nvPicPr>
        <p:blipFill>
          <a:blip r:embed="rId3"/>
          <a:stretch>
            <a:fillRect/>
          </a:stretch>
        </p:blipFill>
        <p:spPr>
          <a:xfrm>
            <a:off x="5741582" y="1728485"/>
            <a:ext cx="8704521" cy="6214975"/>
          </a:xfrm>
          <a:prstGeom prst="rect">
            <a:avLst/>
          </a:prstGeom>
        </p:spPr>
      </p:pic>
    </p:spTree>
    <p:extLst>
      <p:ext uri="{BB962C8B-B14F-4D97-AF65-F5344CB8AC3E}">
        <p14:creationId xmlns:p14="http://schemas.microsoft.com/office/powerpoint/2010/main" val="48118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98BF81-8B34-B643-B5B0-4C1DA59A715B}" type="slidenum">
              <a:rPr lang="en-US" smtClean="0">
                <a:solidFill>
                  <a:prstClr val="black"/>
                </a:solidFill>
              </a:rPr>
              <a:pPr/>
              <a:t>26</a:t>
            </a:fld>
            <a:endParaRPr lang="en-US">
              <a:solidFill>
                <a:prstClr val="black"/>
              </a:solidFill>
            </a:endParaRPr>
          </a:p>
        </p:txBody>
      </p:sp>
      <p:sp>
        <p:nvSpPr>
          <p:cNvPr id="9" name="TextBox 8"/>
          <p:cNvSpPr txBox="1"/>
          <p:nvPr/>
        </p:nvSpPr>
        <p:spPr>
          <a:xfrm>
            <a:off x="149629" y="2476580"/>
            <a:ext cx="4930372" cy="3539430"/>
          </a:xfrm>
          <a:prstGeom prst="rect">
            <a:avLst/>
          </a:prstGeom>
          <a:noFill/>
        </p:spPr>
        <p:txBody>
          <a:bodyPr wrap="square" rtlCol="0">
            <a:spAutoFit/>
          </a:bodyPr>
          <a:lstStyle/>
          <a:p>
            <a:pPr defTabSz="1487752">
              <a:buClr>
                <a:prstClr val="black"/>
              </a:buClr>
            </a:pPr>
            <a:r>
              <a:rPr lang="en-US" sz="2800" dirty="0">
                <a:solidFill>
                  <a:prstClr val="black"/>
                </a:solidFill>
                <a:cs typeface="Helvetica" panose="020B0604020202020204" pitchFamily="34" charset="0"/>
              </a:rPr>
              <a:t>Access various data providing information on: </a:t>
            </a:r>
          </a:p>
          <a:p>
            <a:pPr marL="990575" lvl="1" indent="-380990" defTabSz="1487752">
              <a:buClr>
                <a:prstClr val="black"/>
              </a:buClr>
              <a:buFont typeface="Arial" panose="020B0604020202020204" pitchFamily="34" charset="0"/>
              <a:buChar char="•"/>
            </a:pPr>
            <a:r>
              <a:rPr lang="en-US" sz="2800" dirty="0">
                <a:solidFill>
                  <a:prstClr val="black"/>
                </a:solidFill>
                <a:cs typeface="Helvetica" panose="020B0604020202020204" pitchFamily="34" charset="0"/>
              </a:rPr>
              <a:t>Overall spending</a:t>
            </a:r>
          </a:p>
          <a:p>
            <a:pPr marL="990575" lvl="1" indent="-380990" defTabSz="1487752">
              <a:buClr>
                <a:prstClr val="black"/>
              </a:buClr>
              <a:buFont typeface="Arial" panose="020B0604020202020204" pitchFamily="34" charset="0"/>
              <a:buChar char="•"/>
            </a:pPr>
            <a:r>
              <a:rPr lang="en-US" sz="2800" dirty="0">
                <a:solidFill>
                  <a:prstClr val="black"/>
                </a:solidFill>
                <a:cs typeface="Helvetica" panose="020B0604020202020204" pitchFamily="34" charset="0"/>
              </a:rPr>
              <a:t>Commercial Mailing and Shipping Activity</a:t>
            </a:r>
          </a:p>
          <a:p>
            <a:pPr marL="990575" lvl="1" indent="-380990" defTabSz="1487752">
              <a:buClr>
                <a:prstClr val="black"/>
              </a:buClr>
              <a:buFont typeface="Arial" panose="020B0604020202020204" pitchFamily="34" charset="0"/>
              <a:buChar char="•"/>
            </a:pPr>
            <a:r>
              <a:rPr lang="en-US" sz="2800" dirty="0">
                <a:solidFill>
                  <a:prstClr val="black"/>
                </a:solidFill>
                <a:cs typeface="Helvetica" panose="020B0604020202020204" pitchFamily="34" charset="0"/>
              </a:rPr>
              <a:t>PO Box Activity</a:t>
            </a:r>
          </a:p>
          <a:p>
            <a:pPr marL="990575" lvl="1" indent="-380990" defTabSz="1487752">
              <a:buClr>
                <a:prstClr val="black"/>
              </a:buClr>
              <a:buFont typeface="Arial" panose="020B0604020202020204" pitchFamily="34" charset="0"/>
              <a:buChar char="•"/>
            </a:pPr>
            <a:r>
              <a:rPr lang="en-US" sz="2800" dirty="0">
                <a:solidFill>
                  <a:prstClr val="black"/>
                </a:solidFill>
                <a:cs typeface="Helvetica" panose="020B0604020202020204" pitchFamily="34" charset="0"/>
              </a:rPr>
              <a:t>ACH Debit Returns</a:t>
            </a:r>
          </a:p>
          <a:p>
            <a:pPr marL="990575" lvl="1" indent="-380990" defTabSz="1487752">
              <a:buClr>
                <a:prstClr val="black"/>
              </a:buClr>
              <a:buFont typeface="Arial" panose="020B0604020202020204" pitchFamily="34" charset="0"/>
              <a:buChar char="•"/>
            </a:pPr>
            <a:r>
              <a:rPr lang="en-US" sz="2800" dirty="0">
                <a:solidFill>
                  <a:prstClr val="black"/>
                </a:solidFill>
                <a:cs typeface="Helvetica" panose="020B0604020202020204" pitchFamily="34" charset="0"/>
              </a:rPr>
              <a:t>System activity </a:t>
            </a:r>
          </a:p>
        </p:txBody>
      </p:sp>
      <p:sp>
        <p:nvSpPr>
          <p:cNvPr id="8" name="TextBox 7">
            <a:extLst>
              <a:ext uri="{FF2B5EF4-FFF2-40B4-BE49-F238E27FC236}">
                <a16:creationId xmlns:a16="http://schemas.microsoft.com/office/drawing/2014/main" id="{71F1F177-8AC6-4F72-AAE5-41EC075C481E}"/>
              </a:ext>
            </a:extLst>
          </p:cNvPr>
          <p:cNvSpPr txBox="1"/>
          <p:nvPr/>
        </p:nvSpPr>
        <p:spPr>
          <a:xfrm>
            <a:off x="1510875" y="138131"/>
            <a:ext cx="7965988" cy="584775"/>
          </a:xfrm>
          <a:prstGeom prst="rect">
            <a:avLst/>
          </a:prstGeom>
          <a:noFill/>
        </p:spPr>
        <p:txBody>
          <a:bodyPr wrap="square" rtlCol="0">
            <a:spAutoFit/>
          </a:bodyPr>
          <a:lstStyle/>
          <a:p>
            <a:pPr defTabSz="1219170"/>
            <a:r>
              <a:rPr lang="en-US" sz="3200" b="1" dirty="0">
                <a:solidFill>
                  <a:prstClr val="white"/>
                </a:solidFill>
                <a:latin typeface="Helvetica" charset="0"/>
                <a:ea typeface="Helvetica" charset="0"/>
                <a:cs typeface="Helvetica" charset="0"/>
              </a:rPr>
              <a:t>Commercial Mailings on EPS – Reports</a:t>
            </a:r>
          </a:p>
        </p:txBody>
      </p:sp>
      <p:pic>
        <p:nvPicPr>
          <p:cNvPr id="5" name="Picture 4">
            <a:extLst>
              <a:ext uri="{FF2B5EF4-FFF2-40B4-BE49-F238E27FC236}">
                <a16:creationId xmlns:a16="http://schemas.microsoft.com/office/drawing/2014/main" id="{73011C24-BA25-4968-944E-367544C5B998}"/>
              </a:ext>
            </a:extLst>
          </p:cNvPr>
          <p:cNvPicPr>
            <a:picLocks noChangeAspect="1"/>
          </p:cNvPicPr>
          <p:nvPr/>
        </p:nvPicPr>
        <p:blipFill>
          <a:blip r:embed="rId3"/>
          <a:stretch>
            <a:fillRect/>
          </a:stretch>
        </p:blipFill>
        <p:spPr>
          <a:xfrm>
            <a:off x="5764870" y="1701501"/>
            <a:ext cx="9256577" cy="5457756"/>
          </a:xfrm>
          <a:prstGeom prst="rect">
            <a:avLst/>
          </a:prstGeom>
        </p:spPr>
      </p:pic>
    </p:spTree>
    <p:extLst>
      <p:ext uri="{BB962C8B-B14F-4D97-AF65-F5344CB8AC3E}">
        <p14:creationId xmlns:p14="http://schemas.microsoft.com/office/powerpoint/2010/main" val="2085911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9105" y="1720740"/>
            <a:ext cx="7513323" cy="1384995"/>
          </a:xfrm>
          <a:prstGeom prst="rect">
            <a:avLst/>
          </a:prstGeom>
          <a:noFill/>
        </p:spPr>
        <p:txBody>
          <a:bodyPr wrap="square" rtlCol="0">
            <a:spAutoFit/>
          </a:bodyPr>
          <a:lstStyle/>
          <a:p>
            <a:pPr defTabSz="1487752">
              <a:buClr>
                <a:prstClr val="black"/>
              </a:buClr>
            </a:pPr>
            <a:r>
              <a:rPr lang="en-US" sz="2800" b="1" dirty="0">
                <a:solidFill>
                  <a:srgbClr val="FF0000"/>
                </a:solidFill>
                <a:cs typeface="Helvetica" panose="020B0604020202020204" pitchFamily="34" charset="0"/>
              </a:rPr>
              <a:t>Commercial Mailing and Shipping Details Report</a:t>
            </a:r>
            <a:r>
              <a:rPr lang="en-US" sz="2800" b="1" dirty="0">
                <a:solidFill>
                  <a:prstClr val="black"/>
                </a:solidFill>
                <a:cs typeface="Helvetica" panose="020B0604020202020204" pitchFamily="34" charset="0"/>
              </a:rPr>
              <a:t> </a:t>
            </a:r>
            <a:r>
              <a:rPr lang="en-US" sz="2800" dirty="0">
                <a:solidFill>
                  <a:prstClr val="black"/>
                </a:solidFill>
                <a:cs typeface="Helvetica" panose="020B0604020202020204" pitchFamily="34" charset="0"/>
              </a:rPr>
              <a:t>provides detailed information of shipping details and </a:t>
            </a:r>
            <a:r>
              <a:rPr lang="en-US" sz="2800" i="1" dirty="0" err="1">
                <a:solidFill>
                  <a:prstClr val="black"/>
                </a:solidFill>
                <a:cs typeface="Helvetica" panose="020B0604020202020204" pitchFamily="34" charset="0"/>
              </a:rPr>
              <a:t>PostalOne</a:t>
            </a:r>
            <a:r>
              <a:rPr lang="en-US" sz="2800" i="1" dirty="0">
                <a:solidFill>
                  <a:prstClr val="black"/>
                </a:solidFill>
                <a:cs typeface="Helvetica" panose="020B0604020202020204" pitchFamily="34" charset="0"/>
              </a:rPr>
              <a:t>!</a:t>
            </a:r>
            <a:r>
              <a:rPr lang="en-US" sz="2800" dirty="0">
                <a:solidFill>
                  <a:prstClr val="black"/>
                </a:solidFill>
                <a:cs typeface="Helvetica" panose="020B0604020202020204" pitchFamily="34" charset="0"/>
              </a:rPr>
              <a:t> mailings.</a:t>
            </a:r>
          </a:p>
        </p:txBody>
      </p:sp>
      <p:grpSp>
        <p:nvGrpSpPr>
          <p:cNvPr id="23" name="Group 22">
            <a:extLst>
              <a:ext uri="{FF2B5EF4-FFF2-40B4-BE49-F238E27FC236}">
                <a16:creationId xmlns:a16="http://schemas.microsoft.com/office/drawing/2014/main" id="{94569C44-395C-43A9-9105-B39CFC6865EF}"/>
              </a:ext>
            </a:extLst>
          </p:cNvPr>
          <p:cNvGrpSpPr/>
          <p:nvPr/>
        </p:nvGrpSpPr>
        <p:grpSpPr>
          <a:xfrm>
            <a:off x="8521566" y="2310675"/>
            <a:ext cx="7577444" cy="5846355"/>
            <a:chOff x="4354961" y="1729790"/>
            <a:chExt cx="7841578" cy="4480560"/>
          </a:xfrm>
        </p:grpSpPr>
        <p:pic>
          <p:nvPicPr>
            <p:cNvPr id="4" name="Picture 3">
              <a:extLst>
                <a:ext uri="{FF2B5EF4-FFF2-40B4-BE49-F238E27FC236}">
                  <a16:creationId xmlns:a16="http://schemas.microsoft.com/office/drawing/2014/main" id="{880100FE-774A-4641-A9FA-F49A9F28E1AB}"/>
                </a:ext>
              </a:extLst>
            </p:cNvPr>
            <p:cNvPicPr>
              <a:picLocks noChangeAspect="1"/>
            </p:cNvPicPr>
            <p:nvPr/>
          </p:nvPicPr>
          <p:blipFill>
            <a:blip r:embed="rId3"/>
            <a:stretch>
              <a:fillRect/>
            </a:stretch>
          </p:blipFill>
          <p:spPr>
            <a:xfrm>
              <a:off x="4354961" y="1729790"/>
              <a:ext cx="7841578" cy="4480560"/>
            </a:xfrm>
            <a:prstGeom prst="rect">
              <a:avLst/>
            </a:prstGeom>
          </p:spPr>
        </p:pic>
        <p:sp>
          <p:nvSpPr>
            <p:cNvPr id="16" name="TextBox 15"/>
            <p:cNvSpPr txBox="1"/>
            <p:nvPr/>
          </p:nvSpPr>
          <p:spPr>
            <a:xfrm>
              <a:off x="9438641" y="1940180"/>
              <a:ext cx="2042160" cy="919914"/>
            </a:xfrm>
            <a:prstGeom prst="rect">
              <a:avLst/>
            </a:prstGeom>
            <a:solidFill>
              <a:schemeClr val="bg1"/>
            </a:solidFill>
            <a:ln w="28575">
              <a:solidFill>
                <a:srgbClr val="FF0000"/>
              </a:solidFill>
            </a:ln>
          </p:spPr>
          <p:txBody>
            <a:bodyPr wrap="square" rtlCol="0">
              <a:spAutoFit/>
            </a:bodyPr>
            <a:lstStyle/>
            <a:p>
              <a:pPr defTabSz="1487752"/>
              <a:r>
                <a:rPr lang="en-US" b="1" dirty="0">
                  <a:solidFill>
                    <a:prstClr val="black"/>
                  </a:solidFill>
                  <a:cs typeface="Helvetica" panose="020B0604020202020204" pitchFamily="34" charset="0"/>
                </a:rPr>
                <a:t>Search results that filter real-time as you type across all columns</a:t>
              </a:r>
              <a:endParaRPr lang="en-US" dirty="0">
                <a:solidFill>
                  <a:prstClr val="black"/>
                </a:solidFill>
                <a:cs typeface="Helvetica" panose="020B0604020202020204" pitchFamily="34" charset="0"/>
              </a:endParaRPr>
            </a:p>
          </p:txBody>
        </p:sp>
        <p:sp>
          <p:nvSpPr>
            <p:cNvPr id="17" name="Rectangle 16"/>
            <p:cNvSpPr/>
            <p:nvPr/>
          </p:nvSpPr>
          <p:spPr>
            <a:xfrm>
              <a:off x="10744954" y="2969155"/>
              <a:ext cx="1376565" cy="30010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487752"/>
              <a:r>
                <a:rPr lang="en-US" sz="2932" dirty="0">
                  <a:solidFill>
                    <a:prstClr val="white"/>
                  </a:solidFill>
                </a:rPr>
                <a:t>0</a:t>
              </a:r>
            </a:p>
          </p:txBody>
        </p:sp>
        <p:cxnSp>
          <p:nvCxnSpPr>
            <p:cNvPr id="18" name="Straight Connector 17"/>
            <p:cNvCxnSpPr>
              <a:cxnSpLocks/>
              <a:endCxn id="17" idx="1"/>
            </p:cNvCxnSpPr>
            <p:nvPr/>
          </p:nvCxnSpPr>
          <p:spPr>
            <a:xfrm>
              <a:off x="10290146" y="2792989"/>
              <a:ext cx="454808" cy="326218"/>
            </a:xfrm>
            <a:prstGeom prst="line">
              <a:avLst/>
            </a:prstGeom>
            <a:ln w="28575">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7598BF81-8B34-B643-B5B0-4C1DA59A715B}" type="slidenum">
              <a:rPr lang="en-US" smtClean="0">
                <a:solidFill>
                  <a:prstClr val="black"/>
                </a:solidFill>
              </a:rPr>
              <a:pPr/>
              <a:t>27</a:t>
            </a:fld>
            <a:endParaRPr lang="en-US">
              <a:solidFill>
                <a:prstClr val="black"/>
              </a:solidFill>
            </a:endParaRPr>
          </a:p>
        </p:txBody>
      </p:sp>
      <p:sp>
        <p:nvSpPr>
          <p:cNvPr id="19" name="TextBox 18">
            <a:extLst>
              <a:ext uri="{FF2B5EF4-FFF2-40B4-BE49-F238E27FC236}">
                <a16:creationId xmlns:a16="http://schemas.microsoft.com/office/drawing/2014/main" id="{048BD3F9-9981-4C62-A452-B857191F9F3D}"/>
              </a:ext>
            </a:extLst>
          </p:cNvPr>
          <p:cNvSpPr txBox="1"/>
          <p:nvPr/>
        </p:nvSpPr>
        <p:spPr>
          <a:xfrm>
            <a:off x="1510875" y="138131"/>
            <a:ext cx="7965988" cy="584775"/>
          </a:xfrm>
          <a:prstGeom prst="rect">
            <a:avLst/>
          </a:prstGeom>
          <a:noFill/>
        </p:spPr>
        <p:txBody>
          <a:bodyPr wrap="square" rtlCol="0">
            <a:spAutoFit/>
          </a:bodyPr>
          <a:lstStyle/>
          <a:p>
            <a:pPr defTabSz="1219170"/>
            <a:r>
              <a:rPr lang="en-US" sz="3200" b="1" dirty="0">
                <a:solidFill>
                  <a:prstClr val="white"/>
                </a:solidFill>
                <a:latin typeface="Helvetica" charset="0"/>
                <a:ea typeface="Helvetica" charset="0"/>
                <a:cs typeface="Helvetica" charset="0"/>
              </a:rPr>
              <a:t>Commercial Mailings on EPS – Reports</a:t>
            </a:r>
          </a:p>
        </p:txBody>
      </p:sp>
      <p:graphicFrame>
        <p:nvGraphicFramePr>
          <p:cNvPr id="20" name="Table 19">
            <a:extLst>
              <a:ext uri="{FF2B5EF4-FFF2-40B4-BE49-F238E27FC236}">
                <a16:creationId xmlns:a16="http://schemas.microsoft.com/office/drawing/2014/main" id="{7CFB0EE8-7D45-4D8E-86DF-DEFB6B94A7F4}"/>
              </a:ext>
            </a:extLst>
          </p:cNvPr>
          <p:cNvGraphicFramePr>
            <a:graphicFrameLocks noGrp="1"/>
          </p:cNvGraphicFramePr>
          <p:nvPr>
            <p:extLst>
              <p:ext uri="{D42A27DB-BD31-4B8C-83A1-F6EECF244321}">
                <p14:modId xmlns:p14="http://schemas.microsoft.com/office/powerpoint/2010/main" val="2523411659"/>
              </p:ext>
            </p:extLst>
          </p:nvPr>
        </p:nvGraphicFramePr>
        <p:xfrm>
          <a:off x="241881" y="3837821"/>
          <a:ext cx="3086756" cy="6477003"/>
        </p:xfrm>
        <a:graphic>
          <a:graphicData uri="http://schemas.openxmlformats.org/drawingml/2006/table">
            <a:tbl>
              <a:tblPr>
                <a:tableStyleId>{5C22544A-7EE6-4342-B048-85BDC9FD1C3A}</a:tableStyleId>
              </a:tblPr>
              <a:tblGrid>
                <a:gridCol w="3086756">
                  <a:extLst>
                    <a:ext uri="{9D8B030D-6E8A-4147-A177-3AD203B41FA5}">
                      <a16:colId xmlns:a16="http://schemas.microsoft.com/office/drawing/2014/main" val="20000"/>
                    </a:ext>
                  </a:extLst>
                </a:gridCol>
              </a:tblGrid>
              <a:tr h="3065966">
                <a:tc>
                  <a:txBody>
                    <a:bodyPr/>
                    <a:lstStyle/>
                    <a:p>
                      <a:pPr algn="l" fontAlgn="b"/>
                      <a:r>
                        <a:rPr lang="en-US" sz="2100" b="0" i="0" u="none" strike="noStrike" dirty="0">
                          <a:solidFill>
                            <a:srgbClr val="000000"/>
                          </a:solidFill>
                          <a:effectLst/>
                          <a:latin typeface="+mj-lt"/>
                        </a:rPr>
                        <a:t>EPS Transaction Number</a:t>
                      </a:r>
                      <a:br>
                        <a:rPr lang="en-US" sz="2100" b="0" i="0" u="none" strike="noStrike" dirty="0">
                          <a:solidFill>
                            <a:srgbClr val="000000"/>
                          </a:solidFill>
                          <a:effectLst/>
                          <a:latin typeface="+mj-lt"/>
                        </a:rPr>
                      </a:br>
                      <a:r>
                        <a:rPr lang="en-US" sz="2100" b="0" i="0" u="none" strike="noStrike" dirty="0">
                          <a:solidFill>
                            <a:srgbClr val="000000"/>
                          </a:solidFill>
                          <a:effectLst/>
                          <a:latin typeface="+mj-lt"/>
                        </a:rPr>
                        <a:t>Transaction Date/Time (ET)</a:t>
                      </a:r>
                    </a:p>
                    <a:p>
                      <a:pPr algn="l" fontAlgn="b"/>
                      <a:r>
                        <a:rPr lang="en-US" sz="2100" b="0" i="0" u="none" strike="noStrike" dirty="0">
                          <a:solidFill>
                            <a:srgbClr val="000000"/>
                          </a:solidFill>
                          <a:effectLst/>
                          <a:latin typeface="+mj-lt"/>
                        </a:rPr>
                        <a:t>Transaction Amount</a:t>
                      </a:r>
                    </a:p>
                    <a:p>
                      <a:pPr algn="l" fontAlgn="b"/>
                      <a:r>
                        <a:rPr lang="en-US" sz="2100" b="0" i="0" u="none" strike="noStrike" dirty="0">
                          <a:solidFill>
                            <a:srgbClr val="000000"/>
                          </a:solidFill>
                          <a:effectLst/>
                          <a:latin typeface="+mj-lt"/>
                        </a:rPr>
                        <a:t>Transaction Type</a:t>
                      </a:r>
                    </a:p>
                    <a:p>
                      <a:pPr algn="l" fontAlgn="b"/>
                      <a:r>
                        <a:rPr lang="en-US" sz="2100" b="0" i="0" u="none" strike="noStrike" dirty="0">
                          <a:solidFill>
                            <a:srgbClr val="000000"/>
                          </a:solidFill>
                          <a:effectLst/>
                          <a:latin typeface="+mj-lt"/>
                        </a:rPr>
                        <a:t>EPS Account Number</a:t>
                      </a:r>
                    </a:p>
                    <a:p>
                      <a:pPr algn="l" fontAlgn="b"/>
                      <a:r>
                        <a:rPr lang="en-US" sz="2100" b="0" i="0" u="none" strike="noStrike" dirty="0">
                          <a:solidFill>
                            <a:srgbClr val="000000"/>
                          </a:solidFill>
                          <a:effectLst/>
                          <a:latin typeface="+mj-lt"/>
                        </a:rPr>
                        <a:t>EPS Account Nickname</a:t>
                      </a:r>
                    </a:p>
                    <a:p>
                      <a:pPr algn="l" fontAlgn="b"/>
                      <a:r>
                        <a:rPr lang="en-US" sz="2100" b="0" i="0" u="none" strike="noStrike" dirty="0">
                          <a:solidFill>
                            <a:srgbClr val="000000"/>
                          </a:solidFill>
                          <a:effectLst/>
                          <a:latin typeface="+mj-lt"/>
                        </a:rPr>
                        <a:t>Class</a:t>
                      </a:r>
                    </a:p>
                    <a:p>
                      <a:pPr algn="l" fontAlgn="b"/>
                      <a:r>
                        <a:rPr lang="en-US" sz="2100" b="0" i="0" u="none" strike="noStrike" dirty="0">
                          <a:solidFill>
                            <a:srgbClr val="000000"/>
                          </a:solidFill>
                          <a:effectLst/>
                          <a:latin typeface="+mj-lt"/>
                        </a:rPr>
                        <a:t>Number of Pieces</a:t>
                      </a:r>
                    </a:p>
                    <a:p>
                      <a:pPr algn="l" fontAlgn="b"/>
                      <a:r>
                        <a:rPr lang="en-US" sz="2100" b="0" i="0" u="none" strike="noStrike" dirty="0">
                          <a:solidFill>
                            <a:srgbClr val="000000"/>
                          </a:solidFill>
                          <a:effectLst/>
                          <a:latin typeface="+mj-lt"/>
                        </a:rPr>
                        <a:t>Permit Holder CRID</a:t>
                      </a:r>
                    </a:p>
                    <a:p>
                      <a:pPr algn="l" fontAlgn="b"/>
                      <a:r>
                        <a:rPr lang="en-US" sz="2100" b="0" i="0" u="none" strike="noStrike" dirty="0">
                          <a:solidFill>
                            <a:srgbClr val="000000"/>
                          </a:solidFill>
                          <a:effectLst/>
                          <a:latin typeface="+mj-lt"/>
                        </a:rPr>
                        <a:t>Permit Number</a:t>
                      </a:r>
                    </a:p>
                    <a:p>
                      <a:pPr algn="l" fontAlgn="b"/>
                      <a:r>
                        <a:rPr lang="en-US" sz="2100" b="0" i="0" u="none" strike="noStrike" dirty="0">
                          <a:solidFill>
                            <a:srgbClr val="000000"/>
                          </a:solidFill>
                          <a:effectLst/>
                          <a:latin typeface="+mj-lt"/>
                        </a:rPr>
                        <a:t>Permit Type</a:t>
                      </a:r>
                    </a:p>
                    <a:p>
                      <a:pPr algn="l" fontAlgn="b"/>
                      <a:r>
                        <a:rPr lang="en-US" sz="2100" b="0" i="0" u="none" strike="noStrike" dirty="0">
                          <a:solidFill>
                            <a:srgbClr val="000000"/>
                          </a:solidFill>
                          <a:effectLst/>
                          <a:latin typeface="+mj-lt"/>
                        </a:rPr>
                        <a:t>Publication Number</a:t>
                      </a:r>
                    </a:p>
                  </a:txBody>
                  <a:tcPr marL="8467" marR="8467" marT="84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323">
                <a:tc>
                  <a:txBody>
                    <a:bodyPr/>
                    <a:lstStyle/>
                    <a:p>
                      <a:pPr algn="l" fontAlgn="b"/>
                      <a:endParaRPr lang="en-US" sz="2100" b="0" i="0" u="none" strike="noStrike" dirty="0">
                        <a:solidFill>
                          <a:srgbClr val="000000"/>
                        </a:solidFill>
                        <a:effectLst/>
                        <a:latin typeface="+mj-lt"/>
                      </a:endParaRPr>
                    </a:p>
                  </a:txBody>
                  <a:tcPr marL="8467" marR="8467" marT="84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680">
                <a:tc>
                  <a:txBody>
                    <a:bodyPr/>
                    <a:lstStyle/>
                    <a:p>
                      <a:pPr algn="l" fontAlgn="b"/>
                      <a:endParaRPr lang="en-US" sz="2100" b="0" i="0" u="none" strike="noStrike">
                        <a:solidFill>
                          <a:srgbClr val="000000"/>
                        </a:solidFill>
                        <a:effectLst/>
                        <a:latin typeface="Helvetica Light"/>
                      </a:endParaRPr>
                    </a:p>
                  </a:txBody>
                  <a:tcPr marL="8467" marR="8467" marT="84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1680">
                <a:tc>
                  <a:txBody>
                    <a:bodyPr/>
                    <a:lstStyle/>
                    <a:p>
                      <a:pPr algn="l" fontAlgn="b"/>
                      <a:endParaRPr lang="en-US" sz="2100" b="0" i="0" u="none" strike="noStrike">
                        <a:solidFill>
                          <a:srgbClr val="000000"/>
                        </a:solidFill>
                        <a:effectLst/>
                        <a:latin typeface="Helvetica Light"/>
                      </a:endParaRPr>
                    </a:p>
                  </a:txBody>
                  <a:tcPr marL="8467" marR="8467" marT="84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1680">
                <a:tc>
                  <a:txBody>
                    <a:bodyPr/>
                    <a:lstStyle/>
                    <a:p>
                      <a:pPr algn="l" fontAlgn="b"/>
                      <a:endParaRPr lang="en-US" sz="2100" b="0" i="0" u="none" strike="noStrike">
                        <a:solidFill>
                          <a:srgbClr val="000000"/>
                        </a:solidFill>
                        <a:effectLst/>
                        <a:latin typeface="Helvetica Light"/>
                      </a:endParaRPr>
                    </a:p>
                  </a:txBody>
                  <a:tcPr marL="8467" marR="8467" marT="84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1680">
                <a:tc>
                  <a:txBody>
                    <a:bodyPr/>
                    <a:lstStyle/>
                    <a:p>
                      <a:pPr algn="l" fontAlgn="b"/>
                      <a:endParaRPr lang="en-US" sz="2100" b="0" i="0" u="none" strike="noStrike">
                        <a:solidFill>
                          <a:srgbClr val="000000"/>
                        </a:solidFill>
                        <a:effectLst/>
                        <a:latin typeface="Helvetica Light"/>
                      </a:endParaRPr>
                    </a:p>
                  </a:txBody>
                  <a:tcPr marL="8467" marR="8467" marT="84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1680">
                <a:tc>
                  <a:txBody>
                    <a:bodyPr/>
                    <a:lstStyle/>
                    <a:p>
                      <a:pPr algn="l" fontAlgn="b"/>
                      <a:endParaRPr lang="en-US" sz="2100" b="0" i="0" u="none" strike="noStrike">
                        <a:solidFill>
                          <a:srgbClr val="000000"/>
                        </a:solidFill>
                        <a:effectLst/>
                        <a:latin typeface="Helvetica Light"/>
                      </a:endParaRPr>
                    </a:p>
                  </a:txBody>
                  <a:tcPr marL="8467" marR="8467" marT="84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1680">
                <a:tc>
                  <a:txBody>
                    <a:bodyPr/>
                    <a:lstStyle/>
                    <a:p>
                      <a:pPr algn="l" fontAlgn="b"/>
                      <a:endParaRPr lang="en-US" sz="2100" b="0" i="0" u="none" strike="noStrike" dirty="0">
                        <a:solidFill>
                          <a:srgbClr val="000000"/>
                        </a:solidFill>
                        <a:effectLst/>
                        <a:latin typeface="Helvetica Light"/>
                      </a:endParaRPr>
                    </a:p>
                  </a:txBody>
                  <a:tcPr marL="8467" marR="8467" marT="84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1680">
                <a:tc>
                  <a:txBody>
                    <a:bodyPr/>
                    <a:lstStyle/>
                    <a:p>
                      <a:pPr algn="l" fontAlgn="b"/>
                      <a:endParaRPr lang="en-US" sz="2100" b="0" i="0" u="none" strike="noStrike" dirty="0">
                        <a:solidFill>
                          <a:srgbClr val="000000"/>
                        </a:solidFill>
                        <a:effectLst/>
                        <a:latin typeface="Helvetica Light"/>
                      </a:endParaRPr>
                    </a:p>
                  </a:txBody>
                  <a:tcPr marL="8467" marR="8467" marT="846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21" name="Table 20">
            <a:extLst>
              <a:ext uri="{FF2B5EF4-FFF2-40B4-BE49-F238E27FC236}">
                <a16:creationId xmlns:a16="http://schemas.microsoft.com/office/drawing/2014/main" id="{327E2584-0E06-4827-B849-44903257674C}"/>
              </a:ext>
            </a:extLst>
          </p:cNvPr>
          <p:cNvGraphicFramePr>
            <a:graphicFrameLocks noGrp="1"/>
          </p:cNvGraphicFramePr>
          <p:nvPr>
            <p:extLst>
              <p:ext uri="{D42A27DB-BD31-4B8C-83A1-F6EECF244321}">
                <p14:modId xmlns:p14="http://schemas.microsoft.com/office/powerpoint/2010/main" val="3499358268"/>
              </p:ext>
            </p:extLst>
          </p:nvPr>
        </p:nvGraphicFramePr>
        <p:xfrm>
          <a:off x="3293906" y="3889177"/>
          <a:ext cx="2403472" cy="5474536"/>
        </p:xfrm>
        <a:graphic>
          <a:graphicData uri="http://schemas.openxmlformats.org/drawingml/2006/table">
            <a:tbl>
              <a:tblPr>
                <a:tableStyleId>{5C22544A-7EE6-4342-B048-85BDC9FD1C3A}</a:tableStyleId>
              </a:tblPr>
              <a:tblGrid>
                <a:gridCol w="2403472">
                  <a:extLst>
                    <a:ext uri="{9D8B030D-6E8A-4147-A177-3AD203B41FA5}">
                      <a16:colId xmlns:a16="http://schemas.microsoft.com/office/drawing/2014/main" val="20000"/>
                    </a:ext>
                  </a:extLst>
                </a:gridCol>
              </a:tblGrid>
              <a:tr h="3936257">
                <a:tc>
                  <a:txBody>
                    <a:bodyPr/>
                    <a:lstStyle/>
                    <a:p>
                      <a:pPr algn="l" fontAlgn="b"/>
                      <a:r>
                        <a:rPr lang="en-US" sz="2100" b="0" i="0" u="none" strike="noStrike" dirty="0">
                          <a:solidFill>
                            <a:srgbClr val="000000"/>
                          </a:solidFill>
                          <a:effectLst/>
                          <a:latin typeface="+mj-lt"/>
                        </a:rPr>
                        <a:t>City/State of Permit</a:t>
                      </a:r>
                    </a:p>
                    <a:p>
                      <a:pPr algn="l" fontAlgn="b"/>
                      <a:r>
                        <a:rPr lang="en-US" sz="2100" b="0" i="0" u="none" strike="noStrike" dirty="0">
                          <a:solidFill>
                            <a:srgbClr val="000000"/>
                          </a:solidFill>
                          <a:effectLst/>
                          <a:latin typeface="+mj-lt"/>
                        </a:rPr>
                        <a:t>Mailing City</a:t>
                      </a:r>
                    </a:p>
                    <a:p>
                      <a:pPr algn="l" fontAlgn="b"/>
                      <a:r>
                        <a:rPr lang="en-US" sz="2100" b="0" i="0" u="none" strike="noStrike" dirty="0">
                          <a:solidFill>
                            <a:srgbClr val="000000"/>
                          </a:solidFill>
                          <a:effectLst/>
                          <a:latin typeface="+mj-lt"/>
                        </a:rPr>
                        <a:t>Mailing State</a:t>
                      </a:r>
                    </a:p>
                    <a:p>
                      <a:pPr algn="l" fontAlgn="b"/>
                      <a:r>
                        <a:rPr lang="en-US" sz="2100" b="0" i="0" u="none" strike="noStrike" dirty="0">
                          <a:solidFill>
                            <a:srgbClr val="000000"/>
                          </a:solidFill>
                          <a:effectLst/>
                          <a:latin typeface="+mj-lt"/>
                        </a:rPr>
                        <a:t>ZIP of Verification</a:t>
                      </a:r>
                    </a:p>
                    <a:p>
                      <a:pPr algn="l" fontAlgn="b"/>
                      <a:r>
                        <a:rPr lang="en-US" sz="2100" b="0" i="0" u="none" strike="noStrike" dirty="0">
                          <a:solidFill>
                            <a:srgbClr val="000000"/>
                          </a:solidFill>
                          <a:effectLst/>
                          <a:latin typeface="+mj-lt"/>
                        </a:rPr>
                        <a:t>Customer </a:t>
                      </a:r>
                    </a:p>
                    <a:p>
                      <a:pPr algn="l" fontAlgn="b"/>
                      <a:r>
                        <a:rPr lang="en-US" sz="2100" b="0" i="0" u="none" strike="noStrike" dirty="0">
                          <a:solidFill>
                            <a:srgbClr val="000000"/>
                          </a:solidFill>
                          <a:effectLst/>
                          <a:latin typeface="+mj-lt"/>
                        </a:rPr>
                        <a:t>Reference ID</a:t>
                      </a:r>
                    </a:p>
                    <a:p>
                      <a:pPr algn="l" fontAlgn="b"/>
                      <a:r>
                        <a:rPr lang="en-US" sz="2100" b="0" i="0" u="none" strike="noStrike" dirty="0">
                          <a:solidFill>
                            <a:srgbClr val="000000"/>
                          </a:solidFill>
                          <a:effectLst/>
                          <a:latin typeface="+mj-lt"/>
                        </a:rPr>
                        <a:t>Job ID</a:t>
                      </a:r>
                    </a:p>
                    <a:p>
                      <a:pPr algn="l" fontAlgn="b"/>
                      <a:r>
                        <a:rPr lang="en-US" sz="2100" b="0" i="0" u="none" strike="noStrike" dirty="0">
                          <a:solidFill>
                            <a:srgbClr val="000000"/>
                          </a:solidFill>
                          <a:effectLst/>
                          <a:latin typeface="+mj-lt"/>
                        </a:rPr>
                        <a:t>User License Code</a:t>
                      </a:r>
                    </a:p>
                    <a:p>
                      <a:pPr algn="l" fontAlgn="b"/>
                      <a:r>
                        <a:rPr lang="en-US" sz="2100" b="0" i="0" u="none" strike="noStrike" dirty="0">
                          <a:solidFill>
                            <a:srgbClr val="000000"/>
                          </a:solidFill>
                          <a:effectLst/>
                          <a:latin typeface="+mj-lt"/>
                        </a:rPr>
                        <a:t>Spoilage</a:t>
                      </a:r>
                    </a:p>
                    <a:p>
                      <a:pPr algn="l" fontAlgn="b"/>
                      <a:r>
                        <a:rPr lang="en-US" sz="2100" b="0" i="0" u="none" strike="noStrike" dirty="0">
                          <a:solidFill>
                            <a:srgbClr val="000000"/>
                          </a:solidFill>
                          <a:effectLst/>
                          <a:latin typeface="+mj-lt"/>
                        </a:rPr>
                        <a:t>Number of Copies</a:t>
                      </a:r>
                    </a:p>
                    <a:p>
                      <a:pPr algn="l" fontAlgn="b"/>
                      <a:r>
                        <a:rPr lang="en-US" sz="2100" b="0" i="0" u="none" strike="noStrike" dirty="0" err="1">
                          <a:solidFill>
                            <a:srgbClr val="000000"/>
                          </a:solidFill>
                          <a:effectLst/>
                          <a:latin typeface="+mj-lt"/>
                        </a:rPr>
                        <a:t>eDoc</a:t>
                      </a:r>
                      <a:r>
                        <a:rPr lang="en-US" sz="2100" b="0" i="0" u="none" strike="noStrike" dirty="0">
                          <a:solidFill>
                            <a:srgbClr val="000000"/>
                          </a:solidFill>
                          <a:effectLst/>
                          <a:latin typeface="+mj-lt"/>
                        </a:rPr>
                        <a:t> Mailing Date</a:t>
                      </a:r>
                    </a:p>
                    <a:p>
                      <a:pPr algn="l" fontAlgn="b"/>
                      <a:r>
                        <a:rPr lang="en-US" sz="2100" b="0" i="0" u="none" strike="noStrike" dirty="0" err="1">
                          <a:solidFill>
                            <a:srgbClr val="000000"/>
                          </a:solidFill>
                          <a:effectLst/>
                          <a:latin typeface="+mj-lt"/>
                        </a:rPr>
                        <a:t>eDoc</a:t>
                      </a:r>
                      <a:r>
                        <a:rPr lang="en-US" sz="2100" b="0" i="0" u="none" strike="noStrike" dirty="0">
                          <a:solidFill>
                            <a:srgbClr val="000000"/>
                          </a:solidFill>
                          <a:effectLst/>
                          <a:latin typeface="+mj-lt"/>
                        </a:rPr>
                        <a:t> Submitter CRID</a:t>
                      </a:r>
                    </a:p>
                    <a:p>
                      <a:pPr algn="l" fontAlgn="b"/>
                      <a:r>
                        <a:rPr lang="en-US" sz="2100" b="0" i="0" u="none" strike="noStrike" dirty="0" err="1">
                          <a:solidFill>
                            <a:srgbClr val="000000"/>
                          </a:solidFill>
                          <a:effectLst/>
                          <a:latin typeface="+mj-lt"/>
                        </a:rPr>
                        <a:t>eDoc</a:t>
                      </a:r>
                      <a:r>
                        <a:rPr lang="en-US" sz="2100" b="0" i="0" u="none" strike="noStrike" dirty="0">
                          <a:solidFill>
                            <a:srgbClr val="000000"/>
                          </a:solidFill>
                          <a:effectLst/>
                          <a:latin typeface="+mj-lt"/>
                        </a:rPr>
                        <a:t> Submitter CRID Company Name</a:t>
                      </a:r>
                    </a:p>
                  </a:txBody>
                  <a:tcPr marL="8464" marR="8464" marT="846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053">
                <a:tc>
                  <a:txBody>
                    <a:bodyPr/>
                    <a:lstStyle/>
                    <a:p>
                      <a:pPr algn="l" fontAlgn="b"/>
                      <a:endParaRPr lang="en-US" sz="2100" b="0" i="0" u="none" strike="noStrike" dirty="0">
                        <a:solidFill>
                          <a:srgbClr val="000000"/>
                        </a:solidFill>
                        <a:effectLst/>
                        <a:latin typeface="Helvetica Light"/>
                      </a:endParaRPr>
                    </a:p>
                  </a:txBody>
                  <a:tcPr marL="8464" marR="8464" marT="846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53">
                <a:tc>
                  <a:txBody>
                    <a:bodyPr/>
                    <a:lstStyle/>
                    <a:p>
                      <a:pPr algn="l" fontAlgn="b"/>
                      <a:endParaRPr lang="en-US" sz="2100" b="0" i="0" u="none" strike="noStrike" dirty="0">
                        <a:solidFill>
                          <a:srgbClr val="000000"/>
                        </a:solidFill>
                        <a:effectLst/>
                        <a:latin typeface="Helvetica Light"/>
                      </a:endParaRPr>
                    </a:p>
                  </a:txBody>
                  <a:tcPr marL="8464" marR="8464" marT="846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053">
                <a:tc>
                  <a:txBody>
                    <a:bodyPr/>
                    <a:lstStyle/>
                    <a:p>
                      <a:pPr algn="l" fontAlgn="b"/>
                      <a:endParaRPr lang="en-US" sz="2100" b="0" i="0" u="none" strike="noStrike" dirty="0">
                        <a:solidFill>
                          <a:srgbClr val="000000"/>
                        </a:solidFill>
                        <a:effectLst/>
                        <a:latin typeface="Helvetica Light"/>
                      </a:endParaRPr>
                    </a:p>
                  </a:txBody>
                  <a:tcPr marL="8464" marR="8464" marT="846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2" name="TextBox 21">
            <a:extLst>
              <a:ext uri="{FF2B5EF4-FFF2-40B4-BE49-F238E27FC236}">
                <a16:creationId xmlns:a16="http://schemas.microsoft.com/office/drawing/2014/main" id="{9CD9AFF6-DEA8-41FE-8C8A-7B1E84316E8C}"/>
              </a:ext>
            </a:extLst>
          </p:cNvPr>
          <p:cNvSpPr txBox="1"/>
          <p:nvPr/>
        </p:nvSpPr>
        <p:spPr>
          <a:xfrm>
            <a:off x="2712545" y="3272650"/>
            <a:ext cx="3352800" cy="461665"/>
          </a:xfrm>
          <a:prstGeom prst="rect">
            <a:avLst/>
          </a:prstGeom>
          <a:noFill/>
        </p:spPr>
        <p:txBody>
          <a:bodyPr wrap="square" rtlCol="0">
            <a:spAutoFit/>
          </a:bodyPr>
          <a:lstStyle/>
          <a:p>
            <a:pPr algn="ctr" defTabSz="1219170"/>
            <a:r>
              <a:rPr lang="en-US" sz="2400" b="1" u="sng" dirty="0">
                <a:solidFill>
                  <a:prstClr val="black"/>
                </a:solidFill>
                <a:latin typeface="Helvetica" panose="020B0604020202020204" pitchFamily="34" charset="0"/>
                <a:cs typeface="Helvetica" panose="020B0604020202020204" pitchFamily="34" charset="0"/>
              </a:rPr>
              <a:t>Report Data Fields </a:t>
            </a:r>
          </a:p>
        </p:txBody>
      </p:sp>
      <p:sp>
        <p:nvSpPr>
          <p:cNvPr id="25" name="Rectangle 24">
            <a:extLst>
              <a:ext uri="{FF2B5EF4-FFF2-40B4-BE49-F238E27FC236}">
                <a16:creationId xmlns:a16="http://schemas.microsoft.com/office/drawing/2014/main" id="{EEEADFEA-2D56-4BF7-B80D-E53A6163FE23}"/>
              </a:ext>
            </a:extLst>
          </p:cNvPr>
          <p:cNvSpPr/>
          <p:nvPr/>
        </p:nvSpPr>
        <p:spPr>
          <a:xfrm>
            <a:off x="5653141" y="3857269"/>
            <a:ext cx="3054875" cy="3702873"/>
          </a:xfrm>
          <a:prstGeom prst="rect">
            <a:avLst/>
          </a:prstGeom>
        </p:spPr>
        <p:txBody>
          <a:bodyPr wrap="square">
            <a:spAutoFit/>
          </a:bodyPr>
          <a:lstStyle/>
          <a:p>
            <a:pPr defTabSz="1219170" fontAlgn="b"/>
            <a:r>
              <a:rPr lang="en-US" sz="2100" dirty="0">
                <a:solidFill>
                  <a:srgbClr val="000000"/>
                </a:solidFill>
                <a:latin typeface="+mj-lt"/>
              </a:rPr>
              <a:t>Postage Statement Number</a:t>
            </a:r>
          </a:p>
          <a:p>
            <a:pPr defTabSz="1219170" fontAlgn="b"/>
            <a:r>
              <a:rPr lang="en-US" sz="2100" dirty="0">
                <a:solidFill>
                  <a:srgbClr val="000000"/>
                </a:solidFill>
                <a:latin typeface="+mj-lt"/>
              </a:rPr>
              <a:t>PIC</a:t>
            </a:r>
          </a:p>
          <a:p>
            <a:pPr defTabSz="1219170" fontAlgn="b"/>
            <a:r>
              <a:rPr lang="en-US" sz="2100" dirty="0">
                <a:solidFill>
                  <a:srgbClr val="000000"/>
                </a:solidFill>
                <a:latin typeface="+mj-lt"/>
              </a:rPr>
              <a:t>SKU</a:t>
            </a:r>
          </a:p>
          <a:p>
            <a:pPr defTabSz="1219170" fontAlgn="b"/>
            <a:r>
              <a:rPr lang="en-US" sz="2100" dirty="0">
                <a:solidFill>
                  <a:srgbClr val="000000"/>
                </a:solidFill>
                <a:latin typeface="+mj-lt"/>
              </a:rPr>
              <a:t>Unique Package ID</a:t>
            </a:r>
          </a:p>
          <a:p>
            <a:pPr defTabSz="1219170" fontAlgn="b"/>
            <a:r>
              <a:rPr lang="en-US" sz="2100" dirty="0">
                <a:solidFill>
                  <a:srgbClr val="000000"/>
                </a:solidFill>
                <a:latin typeface="+mj-lt"/>
              </a:rPr>
              <a:t>EFN</a:t>
            </a:r>
          </a:p>
          <a:p>
            <a:pPr defTabSz="1219170" fontAlgn="b"/>
            <a:r>
              <a:rPr lang="en-US" sz="2100" dirty="0">
                <a:solidFill>
                  <a:srgbClr val="000000"/>
                </a:solidFill>
                <a:latin typeface="+mj-lt"/>
              </a:rPr>
              <a:t>Manifest Package ID</a:t>
            </a:r>
          </a:p>
          <a:p>
            <a:pPr defTabSz="1219170" fontAlgn="b"/>
            <a:r>
              <a:rPr lang="en-US" sz="2100" dirty="0">
                <a:solidFill>
                  <a:srgbClr val="000000"/>
                </a:solidFill>
                <a:latin typeface="+mj-lt"/>
              </a:rPr>
              <a:t>Assessment Type</a:t>
            </a:r>
          </a:p>
          <a:p>
            <a:pPr defTabSz="1219170" fontAlgn="b"/>
            <a:r>
              <a:rPr lang="en-US" sz="2100" dirty="0">
                <a:solidFill>
                  <a:srgbClr val="000000"/>
                </a:solidFill>
                <a:latin typeface="+mj-lt"/>
              </a:rPr>
              <a:t>Monthly Adjustment ID</a:t>
            </a:r>
          </a:p>
          <a:p>
            <a:pPr defTabSz="1219170" fontAlgn="b"/>
            <a:r>
              <a:rPr lang="en-US" sz="2100" dirty="0">
                <a:solidFill>
                  <a:srgbClr val="000000"/>
                </a:solidFill>
                <a:latin typeface="+mj-lt"/>
              </a:rPr>
              <a:t>Assessment Details</a:t>
            </a:r>
          </a:p>
          <a:p>
            <a:pPr defTabSz="1219170" fontAlgn="b"/>
            <a:r>
              <a:rPr lang="en-US" sz="2100" dirty="0">
                <a:solidFill>
                  <a:srgbClr val="000000"/>
                </a:solidFill>
                <a:latin typeface="+mj-lt"/>
              </a:rPr>
              <a:t>Unused Label Fee Amount</a:t>
            </a:r>
          </a:p>
        </p:txBody>
      </p:sp>
      <p:cxnSp>
        <p:nvCxnSpPr>
          <p:cNvPr id="27" name="Straight Connector 26">
            <a:extLst>
              <a:ext uri="{FF2B5EF4-FFF2-40B4-BE49-F238E27FC236}">
                <a16:creationId xmlns:a16="http://schemas.microsoft.com/office/drawing/2014/main" id="{EECC69A5-A9B9-49BD-8F46-CD45FE761847}"/>
              </a:ext>
            </a:extLst>
          </p:cNvPr>
          <p:cNvCxnSpPr>
            <a:cxnSpLocks/>
          </p:cNvCxnSpPr>
          <p:nvPr/>
        </p:nvCxnSpPr>
        <p:spPr>
          <a:xfrm>
            <a:off x="3196631" y="3896182"/>
            <a:ext cx="0" cy="4430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79BECB-4E14-4D62-9CB0-4599E03BD4DC}"/>
              </a:ext>
            </a:extLst>
          </p:cNvPr>
          <p:cNvCxnSpPr>
            <a:cxnSpLocks/>
          </p:cNvCxnSpPr>
          <p:nvPr/>
        </p:nvCxnSpPr>
        <p:spPr>
          <a:xfrm>
            <a:off x="5605845" y="3912394"/>
            <a:ext cx="0" cy="4430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651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F97BF-14E3-466D-B7C7-178802BA0935}" type="slidenum">
              <a:rPr lang="en-US" smtClean="0">
                <a:solidFill>
                  <a:prstClr val="black">
                    <a:tint val="75000"/>
                  </a:prstClr>
                </a:solidFill>
              </a:rPr>
              <a:pPr/>
              <a:t>28</a:t>
            </a:fld>
            <a:endParaRPr lang="en-US">
              <a:solidFill>
                <a:prstClr val="black">
                  <a:tint val="75000"/>
                </a:prstClr>
              </a:solidFill>
            </a:endParaRPr>
          </a:p>
        </p:txBody>
      </p:sp>
      <p:sp>
        <p:nvSpPr>
          <p:cNvPr id="5" name="TextBox 4"/>
          <p:cNvSpPr txBox="1"/>
          <p:nvPr/>
        </p:nvSpPr>
        <p:spPr>
          <a:xfrm>
            <a:off x="595551" y="2535323"/>
            <a:ext cx="4747495" cy="1815882"/>
          </a:xfrm>
          <a:prstGeom prst="rect">
            <a:avLst/>
          </a:prstGeom>
          <a:noFill/>
        </p:spPr>
        <p:txBody>
          <a:bodyPr wrap="square" rtlCol="0">
            <a:spAutoFit/>
          </a:bodyPr>
          <a:lstStyle/>
          <a:p>
            <a:pPr defTabSz="1487752">
              <a:buClr>
                <a:prstClr val="black"/>
              </a:buClr>
            </a:pPr>
            <a:r>
              <a:rPr lang="en-US" sz="2800" b="1" dirty="0">
                <a:solidFill>
                  <a:srgbClr val="FF0000"/>
                </a:solidFill>
                <a:cs typeface="Helvetica" panose="020B0604020202020204" pitchFamily="34" charset="0"/>
              </a:rPr>
              <a:t>Transaction History Report </a:t>
            </a:r>
            <a:r>
              <a:rPr lang="en-US" sz="2800" dirty="0">
                <a:solidFill>
                  <a:prstClr val="black"/>
                </a:solidFill>
                <a:cs typeface="Helvetica" panose="020B0604020202020204" pitchFamily="34" charset="0"/>
              </a:rPr>
              <a:t>summarizes the transactions that were made within a selected timeframe.</a:t>
            </a:r>
          </a:p>
        </p:txBody>
      </p:sp>
      <p:sp>
        <p:nvSpPr>
          <p:cNvPr id="6" name="TextBox 5"/>
          <p:cNvSpPr txBox="1"/>
          <p:nvPr/>
        </p:nvSpPr>
        <p:spPr>
          <a:xfrm>
            <a:off x="1510875" y="138131"/>
            <a:ext cx="7965988" cy="584775"/>
          </a:xfrm>
          <a:prstGeom prst="rect">
            <a:avLst/>
          </a:prstGeom>
          <a:noFill/>
        </p:spPr>
        <p:txBody>
          <a:bodyPr wrap="square" rtlCol="0">
            <a:spAutoFit/>
          </a:bodyPr>
          <a:lstStyle/>
          <a:p>
            <a:pPr defTabSz="1219170"/>
            <a:r>
              <a:rPr lang="en-US" sz="3200" b="1" dirty="0">
                <a:solidFill>
                  <a:prstClr val="white"/>
                </a:solidFill>
                <a:latin typeface="Helvetica" charset="0"/>
                <a:ea typeface="Helvetica" charset="0"/>
                <a:cs typeface="Helvetica" charset="0"/>
              </a:rPr>
              <a:t>Commercial Mailings on EPS – Reports</a:t>
            </a:r>
          </a:p>
        </p:txBody>
      </p:sp>
      <p:pic>
        <p:nvPicPr>
          <p:cNvPr id="3" name="Picture 2">
            <a:extLst>
              <a:ext uri="{FF2B5EF4-FFF2-40B4-BE49-F238E27FC236}">
                <a16:creationId xmlns:a16="http://schemas.microsoft.com/office/drawing/2014/main" id="{3641B5C3-F179-4066-81BB-C1F01B2267B3}"/>
              </a:ext>
            </a:extLst>
          </p:cNvPr>
          <p:cNvPicPr>
            <a:picLocks noChangeAspect="1"/>
          </p:cNvPicPr>
          <p:nvPr/>
        </p:nvPicPr>
        <p:blipFill>
          <a:blip r:embed="rId3"/>
          <a:stretch>
            <a:fillRect/>
          </a:stretch>
        </p:blipFill>
        <p:spPr>
          <a:xfrm>
            <a:off x="5869173" y="2535323"/>
            <a:ext cx="9791276" cy="4073355"/>
          </a:xfrm>
          <a:prstGeom prst="rect">
            <a:avLst/>
          </a:prstGeom>
        </p:spPr>
      </p:pic>
    </p:spTree>
    <p:extLst>
      <p:ext uri="{BB962C8B-B14F-4D97-AF65-F5344CB8AC3E}">
        <p14:creationId xmlns:p14="http://schemas.microsoft.com/office/powerpoint/2010/main" val="369106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68D7F3-DCA4-4166-A23A-7BCBA1AA405D}"/>
              </a:ext>
            </a:extLst>
          </p:cNvPr>
          <p:cNvSpPr/>
          <p:nvPr/>
        </p:nvSpPr>
        <p:spPr>
          <a:xfrm>
            <a:off x="-3562" y="1344137"/>
            <a:ext cx="16253880" cy="5176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panose="020F0502020204030204"/>
            </a:endParaRPr>
          </a:p>
        </p:txBody>
      </p:sp>
      <p:sp>
        <p:nvSpPr>
          <p:cNvPr id="6" name="Rectangle 5">
            <a:extLst>
              <a:ext uri="{FF2B5EF4-FFF2-40B4-BE49-F238E27FC236}">
                <a16:creationId xmlns:a16="http://schemas.microsoft.com/office/drawing/2014/main" id="{206A91F8-168A-419C-B371-D92083332936}"/>
              </a:ext>
            </a:extLst>
          </p:cNvPr>
          <p:cNvSpPr/>
          <p:nvPr/>
        </p:nvSpPr>
        <p:spPr>
          <a:xfrm>
            <a:off x="0" y="0"/>
            <a:ext cx="16256000" cy="68702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B757471E-7EDC-4DEF-993D-EBA4E81E5D7D}"/>
              </a:ext>
            </a:extLst>
          </p:cNvPr>
          <p:cNvCxnSpPr>
            <a:cxnSpLocks/>
          </p:cNvCxnSpPr>
          <p:nvPr/>
        </p:nvCxnSpPr>
        <p:spPr>
          <a:xfrm>
            <a:off x="-9552" y="719539"/>
            <a:ext cx="162719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022CA04-B20D-4BC8-82E9-2989577FFD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7838" y="104370"/>
            <a:ext cx="768153" cy="478284"/>
          </a:xfrm>
          <a:prstGeom prst="rect">
            <a:avLst/>
          </a:prstGeom>
        </p:spPr>
      </p:pic>
      <p:sp>
        <p:nvSpPr>
          <p:cNvPr id="10" name="TextBox 9">
            <a:extLst>
              <a:ext uri="{FF2B5EF4-FFF2-40B4-BE49-F238E27FC236}">
                <a16:creationId xmlns:a16="http://schemas.microsoft.com/office/drawing/2014/main" id="{C0FC8D80-4ABE-4179-ADAD-087A309280D3}"/>
              </a:ext>
            </a:extLst>
          </p:cNvPr>
          <p:cNvSpPr txBox="1"/>
          <p:nvPr/>
        </p:nvSpPr>
        <p:spPr>
          <a:xfrm>
            <a:off x="636103" y="33088"/>
            <a:ext cx="14671735" cy="584775"/>
          </a:xfrm>
          <a:prstGeom prst="rect">
            <a:avLst/>
          </a:prstGeom>
          <a:noFill/>
        </p:spPr>
        <p:txBody>
          <a:bodyPr wrap="square" rtlCol="0">
            <a:spAutoFit/>
          </a:bodyPr>
          <a:lstStyle/>
          <a:p>
            <a:r>
              <a:rPr lang="en-US" sz="3200" b="1" dirty="0">
                <a:solidFill>
                  <a:schemeClr val="bg1"/>
                </a:solidFill>
                <a:cs typeface="Arial" panose="020B0604020202020204" pitchFamily="34" charset="0"/>
              </a:rPr>
              <a:t>CAPS Closeout Plan</a:t>
            </a:r>
          </a:p>
        </p:txBody>
      </p:sp>
      <p:sp>
        <p:nvSpPr>
          <p:cNvPr id="11" name="Rectangle 10">
            <a:extLst>
              <a:ext uri="{FF2B5EF4-FFF2-40B4-BE49-F238E27FC236}">
                <a16:creationId xmlns:a16="http://schemas.microsoft.com/office/drawing/2014/main" id="{A08BD3E0-06DF-4771-B44F-8DDFAE40677A}"/>
              </a:ext>
            </a:extLst>
          </p:cNvPr>
          <p:cNvSpPr/>
          <p:nvPr/>
        </p:nvSpPr>
        <p:spPr>
          <a:xfrm>
            <a:off x="0" y="8765274"/>
            <a:ext cx="16256000" cy="36933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C859A3B-9689-43A8-90ED-46C8ACFE6C27}"/>
              </a:ext>
            </a:extLst>
          </p:cNvPr>
          <p:cNvSpPr txBox="1"/>
          <p:nvPr/>
        </p:nvSpPr>
        <p:spPr>
          <a:xfrm>
            <a:off x="114300" y="8875437"/>
            <a:ext cx="16148050"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Mail Entry &amp; Payment Technology																													August 2020</a:t>
            </a:r>
          </a:p>
        </p:txBody>
      </p:sp>
      <p:sp>
        <p:nvSpPr>
          <p:cNvPr id="4" name="TextBox 3">
            <a:extLst>
              <a:ext uri="{FF2B5EF4-FFF2-40B4-BE49-F238E27FC236}">
                <a16:creationId xmlns:a16="http://schemas.microsoft.com/office/drawing/2014/main" id="{2990D8EB-F47A-4E23-8C88-2F532FD42FDB}"/>
              </a:ext>
            </a:extLst>
          </p:cNvPr>
          <p:cNvSpPr txBox="1"/>
          <p:nvPr/>
        </p:nvSpPr>
        <p:spPr>
          <a:xfrm>
            <a:off x="874351" y="1556909"/>
            <a:ext cx="14498052" cy="4733412"/>
          </a:xfrm>
          <a:prstGeom prst="rect">
            <a:avLst/>
          </a:prstGeom>
          <a:noFill/>
        </p:spPr>
        <p:txBody>
          <a:bodyPr wrap="square" rtlCol="0">
            <a:spAutoFit/>
          </a:bodyPr>
          <a:lstStyle/>
          <a:p>
            <a:pPr lvl="0">
              <a:lnSpc>
                <a:spcPct val="107000"/>
              </a:lnSpc>
              <a:spcBef>
                <a:spcPts val="55"/>
              </a:spcBef>
            </a:pPr>
            <a:r>
              <a:rPr lang="en-US" sz="2800" spc="-10" dirty="0">
                <a:solidFill>
                  <a:srgbClr val="002060"/>
                </a:solidFill>
                <a:latin typeface="Calibri" panose="020F0502020204030204" pitchFamily="34" charset="0"/>
                <a:ea typeface="Calibri" panose="020F0502020204030204" pitchFamily="34" charset="0"/>
                <a:cs typeface="Calibri" panose="020F0502020204030204" pitchFamily="34" charset="0"/>
              </a:rPr>
              <a:t>Centralized Account Processing System (CAPS) will retire </a:t>
            </a:r>
            <a:r>
              <a:rPr lang="en-US" sz="2800" b="1" spc="-10" dirty="0">
                <a:solidFill>
                  <a:srgbClr val="002060"/>
                </a:solidFill>
                <a:latin typeface="Calibri" panose="020F0502020204030204" pitchFamily="34" charset="0"/>
                <a:ea typeface="Calibri" panose="020F0502020204030204" pitchFamily="34" charset="0"/>
                <a:cs typeface="Calibri" panose="020F0502020204030204" pitchFamily="34" charset="0"/>
              </a:rPr>
              <a:t>October 2021</a:t>
            </a:r>
            <a:r>
              <a:rPr lang="en-US" sz="2800" spc="-10" dirty="0">
                <a:solidFill>
                  <a:srgbClr val="002060"/>
                </a:solidFill>
                <a:latin typeface="Calibri" panose="020F0502020204030204" pitchFamily="34" charset="0"/>
                <a:ea typeface="Calibri" panose="020F0502020204030204" pitchFamily="34" charset="0"/>
                <a:cs typeface="Calibri" panose="020F0502020204030204" pitchFamily="34" charset="0"/>
              </a:rPr>
              <a:t>. All customers with CAPS accounts need to migrate to Enterprise Payment System (EPS) as soon as possible to prevent loss of the ability to mail within the Postal Service.</a:t>
            </a:r>
          </a:p>
          <a:p>
            <a:pPr lvl="0">
              <a:lnSpc>
                <a:spcPct val="107000"/>
              </a:lnSpc>
              <a:spcBef>
                <a:spcPts val="55"/>
              </a:spcBef>
            </a:pPr>
            <a:endParaRPr lang="en-US" sz="2800" spc="-1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Bef>
                <a:spcPts val="55"/>
              </a:spcBef>
              <a:buFont typeface="Wingdings" panose="05000000000000000000" pitchFamily="2" charset="2"/>
              <a:buChar char="à"/>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Customers with Parcel Return Service (PRS) or those waiting for the EPS showstoppers to be implemented on August 15th can still create an Enterprise Payment Account (EPA).</a:t>
            </a:r>
          </a:p>
          <a:p>
            <a:pPr marL="342900" lvl="0" indent="-342900">
              <a:lnSpc>
                <a:spcPct val="107000"/>
              </a:lnSpc>
              <a:spcBef>
                <a:spcPts val="55"/>
              </a:spcBef>
              <a:buFont typeface="Wingdings" panose="05000000000000000000" pitchFamily="2" charset="2"/>
              <a:buChar char="à"/>
            </a:pP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Bef>
                <a:spcPts val="55"/>
              </a:spcBef>
              <a:buFont typeface="Wingdings" panose="05000000000000000000" pitchFamily="2" charset="2"/>
              <a:buChar char="à"/>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Customers that have not self-migrated by August 15</a:t>
            </a:r>
            <a:r>
              <a:rPr lang="en-US" sz="28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th</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will be placed into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inactive status </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and will have to contact the local BME, </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PostalOne!</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Helpdesk, or MSSC to place their account back in active status and migrate to EPS.</a:t>
            </a:r>
          </a:p>
        </p:txBody>
      </p:sp>
      <p:sp>
        <p:nvSpPr>
          <p:cNvPr id="5" name="Arrow: Right 4">
            <a:extLst>
              <a:ext uri="{FF2B5EF4-FFF2-40B4-BE49-F238E27FC236}">
                <a16:creationId xmlns:a16="http://schemas.microsoft.com/office/drawing/2014/main" id="{52D6B63F-E78B-4B97-936A-E48ED4E86416}"/>
              </a:ext>
            </a:extLst>
          </p:cNvPr>
          <p:cNvSpPr/>
          <p:nvPr/>
        </p:nvSpPr>
        <p:spPr>
          <a:xfrm>
            <a:off x="3687965" y="6680340"/>
            <a:ext cx="8096527" cy="672741"/>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2">
            <a:extLst>
              <a:ext uri="{FF2B5EF4-FFF2-40B4-BE49-F238E27FC236}">
                <a16:creationId xmlns:a16="http://schemas.microsoft.com/office/drawing/2014/main" id="{52E956AB-3275-4255-B321-4FB9E85DB532}"/>
              </a:ext>
            </a:extLst>
          </p:cNvPr>
          <p:cNvSpPr txBox="1">
            <a:spLocks noChangeArrowheads="1"/>
          </p:cNvSpPr>
          <p:nvPr/>
        </p:nvSpPr>
        <p:spPr bwMode="auto">
          <a:xfrm>
            <a:off x="874351" y="6423756"/>
            <a:ext cx="2392221" cy="1247244"/>
          </a:xfrm>
          <a:prstGeom prst="rect">
            <a:avLst/>
          </a:prstGeom>
          <a:solidFill>
            <a:schemeClr val="bg1"/>
          </a:solidFill>
          <a:ln w="12700">
            <a:solidFill>
              <a:srgbClr val="333366"/>
            </a:solidFill>
          </a:ln>
          <a:effectLst>
            <a:outerShdw blurRad="50800" dist="38100" dir="2700000" algn="tl" rotWithShape="0">
              <a:prstClr val="black">
                <a:alpha val="40000"/>
              </a:prstClr>
            </a:outerShdw>
          </a:effectLst>
        </p:spPr>
        <p:txBody>
          <a:bodyPr wrap="square">
            <a:noAutofit/>
          </a:bodyPr>
          <a:lstStyle>
            <a:defPPr>
              <a:defRPr lang="en-US"/>
            </a:defPPr>
            <a:lvl1pPr marL="228543" indent="-228543" defTabSz="1218895" eaLnBrk="0" fontAlgn="base" hangingPunct="0">
              <a:spcBef>
                <a:spcPct val="0"/>
              </a:spcBef>
              <a:spcAft>
                <a:spcPct val="0"/>
              </a:spcAft>
              <a:buFont typeface="Arial" panose="020B0604020202020204" pitchFamily="34" charset="0"/>
              <a:buChar char="•"/>
              <a:defRPr sz="1466" b="0" kern="0">
                <a:solidFill>
                  <a:srgbClr val="000000">
                    <a:lumMod val="65000"/>
                    <a:lumOff val="35000"/>
                  </a:srgbClr>
                </a:solidFill>
                <a:latin typeface="Arial" panose="020B0604020202020204" pitchFamily="34" charset="0"/>
                <a:cs typeface="Arial" panose="020B0604020202020204" pitchFamily="34" charset="0"/>
              </a:defRPr>
            </a:lvl1pPr>
            <a:lvl2pPr marL="742950" indent="-285750">
              <a:defRPr sz="1000" b="1">
                <a:latin typeface="Arial" panose="020B0604020202020204" pitchFamily="34" charset="0"/>
                <a:cs typeface="Arial" panose="020B0604020202020204" pitchFamily="34" charset="0"/>
              </a:defRPr>
            </a:lvl2pPr>
            <a:lvl3pPr marL="1143000" indent="-228600">
              <a:defRPr sz="1000" b="1">
                <a:latin typeface="Arial" panose="020B0604020202020204" pitchFamily="34" charset="0"/>
                <a:cs typeface="Arial" panose="020B0604020202020204" pitchFamily="34" charset="0"/>
              </a:defRPr>
            </a:lvl3pPr>
            <a:lvl4pPr marL="1600200" indent="-228600">
              <a:defRPr sz="1000" b="1">
                <a:latin typeface="Arial" panose="020B0604020202020204" pitchFamily="34" charset="0"/>
                <a:cs typeface="Arial" panose="020B0604020202020204" pitchFamily="34" charset="0"/>
              </a:defRPr>
            </a:lvl4pPr>
            <a:lvl5pPr marL="2057400" indent="-228600">
              <a:defRPr sz="1000" b="1">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latin typeface="Arial" panose="020B0604020202020204" pitchFamily="34" charset="0"/>
                <a:cs typeface="Arial" panose="020B0604020202020204" pitchFamily="34" charset="0"/>
              </a:defRPr>
            </a:lvl9pPr>
          </a:lstStyle>
          <a:p>
            <a:pPr marL="0" indent="0" algn="ctr" defTabSz="1625153">
              <a:buNone/>
            </a:pPr>
            <a:r>
              <a:rPr lang="en-US" sz="2400" dirty="0">
                <a:solidFill>
                  <a:srgbClr val="002060"/>
                </a:solidFill>
                <a:latin typeface="Calibri" panose="020F0502020204030204"/>
                <a:cs typeface="Helvetica" panose="020B0604020202020204" pitchFamily="34" charset="0"/>
              </a:rPr>
              <a:t>A detailed timeline follows on the next slide</a:t>
            </a:r>
          </a:p>
        </p:txBody>
      </p:sp>
    </p:spTree>
    <p:extLst>
      <p:ext uri="{BB962C8B-B14F-4D97-AF65-F5344CB8AC3E}">
        <p14:creationId xmlns:p14="http://schemas.microsoft.com/office/powerpoint/2010/main" val="240014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00DE9A-BC16-4AE0-B6DC-19CFE7A5DD7E}"/>
              </a:ext>
            </a:extLst>
          </p:cNvPr>
          <p:cNvSpPr/>
          <p:nvPr/>
        </p:nvSpPr>
        <p:spPr>
          <a:xfrm>
            <a:off x="-105830" y="1363483"/>
            <a:ext cx="16253880" cy="674790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panose="020F0502020204030204"/>
            </a:endParaRPr>
          </a:p>
        </p:txBody>
      </p:sp>
      <p:sp>
        <p:nvSpPr>
          <p:cNvPr id="5" name="TextBox 14">
            <a:extLst>
              <a:ext uri="{FF2B5EF4-FFF2-40B4-BE49-F238E27FC236}">
                <a16:creationId xmlns:a16="http://schemas.microsoft.com/office/drawing/2014/main" id="{7E6EB440-EE8F-45BC-9ACF-0CEFC1617A58}"/>
              </a:ext>
            </a:extLst>
          </p:cNvPr>
          <p:cNvSpPr txBox="1">
            <a:spLocks noChangeArrowheads="1"/>
          </p:cNvSpPr>
          <p:nvPr/>
        </p:nvSpPr>
        <p:spPr bwMode="auto">
          <a:xfrm>
            <a:off x="10675694" y="1325285"/>
            <a:ext cx="5515601"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gn="ctr" defTabSz="1625153" eaLnBrk="0" fontAlgn="base" hangingPunct="0">
              <a:spcBef>
                <a:spcPct val="0"/>
              </a:spcBef>
              <a:spcAft>
                <a:spcPct val="0"/>
              </a:spcAft>
              <a:defRPr/>
            </a:pPr>
            <a:r>
              <a:rPr lang="en-US" altLang="en-US" sz="2667" kern="0" dirty="0">
                <a:solidFill>
                  <a:srgbClr val="002060"/>
                </a:solidFill>
                <a:latin typeface="Calibri" panose="020F0502020204030204"/>
                <a:cs typeface="Helvetica" panose="020B0604020202020204" pitchFamily="34" charset="0"/>
              </a:rPr>
              <a:t>August 29</a:t>
            </a:r>
            <a:r>
              <a:rPr lang="en-US" altLang="en-US" sz="2667" kern="0" baseline="30000" dirty="0">
                <a:solidFill>
                  <a:srgbClr val="002060"/>
                </a:solidFill>
                <a:latin typeface="Calibri" panose="020F0502020204030204"/>
                <a:cs typeface="Helvetica" panose="020B0604020202020204" pitchFamily="34" charset="0"/>
              </a:rPr>
              <a:t>th</a:t>
            </a:r>
            <a:endParaRPr lang="en-US" altLang="en-US" sz="2667" kern="0" dirty="0">
              <a:solidFill>
                <a:srgbClr val="002060"/>
              </a:solidFill>
              <a:latin typeface="Calibri" panose="020F0502020204030204"/>
              <a:cs typeface="Helvetica" panose="020B0604020202020204" pitchFamily="34" charset="0"/>
            </a:endParaRPr>
          </a:p>
          <a:p>
            <a:pPr algn="ctr" defTabSz="1625153" eaLnBrk="0" fontAlgn="base" hangingPunct="0">
              <a:spcBef>
                <a:spcPct val="0"/>
              </a:spcBef>
              <a:spcAft>
                <a:spcPct val="0"/>
              </a:spcAft>
              <a:defRPr/>
            </a:pPr>
            <a:r>
              <a:rPr lang="en-US" altLang="en-US" sz="2667" kern="0" dirty="0">
                <a:solidFill>
                  <a:srgbClr val="002060"/>
                </a:solidFill>
                <a:latin typeface="Calibri" panose="020F0502020204030204"/>
                <a:cs typeface="Helvetica" panose="020B0604020202020204" pitchFamily="34" charset="0"/>
              </a:rPr>
              <a:t>Inactivation of the following:</a:t>
            </a:r>
          </a:p>
        </p:txBody>
      </p:sp>
      <p:sp>
        <p:nvSpPr>
          <p:cNvPr id="6" name="TextBox 14">
            <a:extLst>
              <a:ext uri="{FF2B5EF4-FFF2-40B4-BE49-F238E27FC236}">
                <a16:creationId xmlns:a16="http://schemas.microsoft.com/office/drawing/2014/main" id="{14D969AD-F69D-475E-8AC9-BBDE78747815}"/>
              </a:ext>
            </a:extLst>
          </p:cNvPr>
          <p:cNvSpPr txBox="1">
            <a:spLocks noChangeArrowheads="1"/>
          </p:cNvSpPr>
          <p:nvPr/>
        </p:nvSpPr>
        <p:spPr bwMode="auto">
          <a:xfrm>
            <a:off x="5227697" y="1363483"/>
            <a:ext cx="5489508"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gn="ctr" defTabSz="1625153" eaLnBrk="0" fontAlgn="base" hangingPunct="0">
              <a:spcBef>
                <a:spcPct val="0"/>
              </a:spcBef>
              <a:spcAft>
                <a:spcPct val="0"/>
              </a:spcAft>
              <a:defRPr/>
            </a:pPr>
            <a:r>
              <a:rPr lang="en-US" altLang="en-US" sz="2667" kern="0" dirty="0">
                <a:solidFill>
                  <a:srgbClr val="002060"/>
                </a:solidFill>
                <a:latin typeface="Calibri" panose="020F0502020204030204"/>
                <a:cs typeface="Helvetica" panose="020B0604020202020204" pitchFamily="34" charset="0"/>
              </a:rPr>
              <a:t>August 22</a:t>
            </a:r>
            <a:r>
              <a:rPr lang="en-US" altLang="en-US" sz="2667" kern="0" baseline="30000" dirty="0">
                <a:solidFill>
                  <a:srgbClr val="002060"/>
                </a:solidFill>
                <a:latin typeface="Calibri" panose="020F0502020204030204"/>
                <a:cs typeface="Helvetica" panose="020B0604020202020204" pitchFamily="34" charset="0"/>
              </a:rPr>
              <a:t>nd</a:t>
            </a:r>
            <a:endParaRPr lang="en-US" altLang="en-US" sz="2667" kern="0" dirty="0">
              <a:solidFill>
                <a:srgbClr val="002060"/>
              </a:solidFill>
              <a:latin typeface="Calibri" panose="020F0502020204030204"/>
              <a:cs typeface="Helvetica" panose="020B0604020202020204" pitchFamily="34" charset="0"/>
            </a:endParaRPr>
          </a:p>
          <a:p>
            <a:pPr algn="ctr" defTabSz="1625153" eaLnBrk="0" fontAlgn="base" hangingPunct="0">
              <a:spcBef>
                <a:spcPct val="0"/>
              </a:spcBef>
              <a:spcAft>
                <a:spcPct val="0"/>
              </a:spcAft>
              <a:defRPr/>
            </a:pPr>
            <a:r>
              <a:rPr lang="en-US" altLang="en-US" sz="2667" kern="0" dirty="0">
                <a:solidFill>
                  <a:srgbClr val="002060"/>
                </a:solidFill>
                <a:latin typeface="Calibri" panose="020F0502020204030204"/>
                <a:cs typeface="Helvetica" panose="020B0604020202020204" pitchFamily="34" charset="0"/>
              </a:rPr>
              <a:t>Inactivation of the following:</a:t>
            </a:r>
          </a:p>
        </p:txBody>
      </p:sp>
      <p:sp>
        <p:nvSpPr>
          <p:cNvPr id="8" name="TextBox 82">
            <a:extLst>
              <a:ext uri="{FF2B5EF4-FFF2-40B4-BE49-F238E27FC236}">
                <a16:creationId xmlns:a16="http://schemas.microsoft.com/office/drawing/2014/main" id="{46E5A325-4EEA-4B86-BEB4-1F53FF7E0413}"/>
              </a:ext>
            </a:extLst>
          </p:cNvPr>
          <p:cNvSpPr txBox="1">
            <a:spLocks noChangeArrowheads="1"/>
          </p:cNvSpPr>
          <p:nvPr/>
        </p:nvSpPr>
        <p:spPr bwMode="auto">
          <a:xfrm>
            <a:off x="5746879" y="2370219"/>
            <a:ext cx="4997552" cy="1896981"/>
          </a:xfrm>
          <a:prstGeom prst="rect">
            <a:avLst/>
          </a:prstGeom>
          <a:solidFill>
            <a:schemeClr val="bg1"/>
          </a:solidFill>
          <a:ln w="12700">
            <a:solidFill>
              <a:srgbClr val="333366"/>
            </a:solidFill>
          </a:ln>
          <a:effectLst>
            <a:outerShdw blurRad="50800" dist="38100" dir="2700000" algn="tl" rotWithShape="0">
              <a:prstClr val="black">
                <a:alpha val="40000"/>
              </a:prstClr>
            </a:outerShdw>
          </a:effectLst>
        </p:spPr>
        <p:txBody>
          <a:bodyPr wrap="square">
            <a:no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marL="285750" indent="-285750" defTabSz="1625153" eaLnBrk="0" fontAlgn="base" hangingPunct="0">
              <a:spcBef>
                <a:spcPct val="0"/>
              </a:spcBef>
              <a:spcAft>
                <a:spcPct val="0"/>
              </a:spcAft>
              <a:buFont typeface="Arial" panose="020B0604020202020204" pitchFamily="34" charset="0"/>
              <a:buChar char="•"/>
              <a:defRPr/>
            </a:pPr>
            <a:r>
              <a:rPr lang="en-US" altLang="en-US" sz="2400" b="0" kern="0" dirty="0">
                <a:solidFill>
                  <a:srgbClr val="002060"/>
                </a:solidFill>
                <a:latin typeface="Calibri" panose="020F0502020204030204"/>
                <a:cs typeface="Helvetica" panose="020B0604020202020204" pitchFamily="34" charset="0"/>
              </a:rPr>
              <a:t>Click N Ship Business Pro (</a:t>
            </a:r>
            <a:r>
              <a:rPr lang="en-US" altLang="en-US" sz="2400" b="0" kern="0" dirty="0" err="1">
                <a:solidFill>
                  <a:srgbClr val="002060"/>
                </a:solidFill>
                <a:latin typeface="Calibri" panose="020F0502020204030204"/>
                <a:cs typeface="Helvetica" panose="020B0604020202020204" pitchFamily="34" charset="0"/>
              </a:rPr>
              <a:t>CNSBPro</a:t>
            </a:r>
            <a:r>
              <a:rPr lang="en-US" altLang="en-US" sz="2400" b="0" kern="0" dirty="0">
                <a:solidFill>
                  <a:srgbClr val="002060"/>
                </a:solidFill>
                <a:latin typeface="Calibri" panose="020F0502020204030204"/>
                <a:cs typeface="Helvetica" panose="020B0604020202020204" pitchFamily="34" charset="0"/>
              </a:rPr>
              <a:t>)</a:t>
            </a:r>
          </a:p>
          <a:p>
            <a:pPr marL="285750" indent="-285750" defTabSz="1625153" eaLnBrk="0" fontAlgn="base" hangingPunct="0">
              <a:spcBef>
                <a:spcPct val="0"/>
              </a:spcBef>
              <a:spcAft>
                <a:spcPct val="0"/>
              </a:spcAft>
              <a:buFont typeface="Arial" panose="020B0604020202020204" pitchFamily="34" charset="0"/>
              <a:buChar char="•"/>
              <a:defRPr/>
            </a:pPr>
            <a:r>
              <a:rPr lang="en-US" altLang="en-US" sz="2400" b="0" kern="0" dirty="0">
                <a:solidFill>
                  <a:srgbClr val="002060"/>
                </a:solidFill>
                <a:latin typeface="Calibri" panose="020F0502020204030204"/>
                <a:cs typeface="Helvetica" panose="020B0604020202020204" pitchFamily="34" charset="0"/>
              </a:rPr>
              <a:t> DFAS/SAM </a:t>
            </a:r>
          </a:p>
        </p:txBody>
      </p:sp>
      <p:sp>
        <p:nvSpPr>
          <p:cNvPr id="10" name="Rectangle 9">
            <a:extLst>
              <a:ext uri="{FF2B5EF4-FFF2-40B4-BE49-F238E27FC236}">
                <a16:creationId xmlns:a16="http://schemas.microsoft.com/office/drawing/2014/main" id="{C0F94DFE-B7A2-49E7-AB59-5848B68ECF72}"/>
              </a:ext>
            </a:extLst>
          </p:cNvPr>
          <p:cNvSpPr/>
          <p:nvPr/>
        </p:nvSpPr>
        <p:spPr>
          <a:xfrm>
            <a:off x="10934718" y="2370219"/>
            <a:ext cx="4997552" cy="1896981"/>
          </a:xfrm>
          <a:prstGeom prst="rect">
            <a:avLst/>
          </a:prstGeom>
          <a:solidFill>
            <a:schemeClr val="bg1"/>
          </a:solidFill>
          <a:ln w="12700">
            <a:solidFill>
              <a:srgbClr val="333366"/>
            </a:solidFill>
          </a:ln>
          <a:effectLst>
            <a:outerShdw blurRad="50800" dist="38100" dir="2700000" algn="tl" rotWithShape="0">
              <a:prstClr val="black">
                <a:alpha val="40000"/>
              </a:prstClr>
            </a:outerShdw>
          </a:effectLst>
        </p:spPr>
        <p:txBody>
          <a:bodyPr wrap="square">
            <a:noAutofit/>
          </a:bodyPr>
          <a:lstStyle/>
          <a:p>
            <a:pPr marL="342900" indent="-342900" defTabSz="1625153" eaLnBrk="0" fontAlgn="base" hangingPunct="0">
              <a:spcBef>
                <a:spcPct val="0"/>
              </a:spcBef>
              <a:spcAft>
                <a:spcPct val="0"/>
              </a:spcAft>
              <a:buFont typeface="Arial" panose="020B0604020202020204" pitchFamily="34" charset="0"/>
              <a:buChar char="•"/>
              <a:defRPr/>
            </a:pPr>
            <a:r>
              <a:rPr lang="en-US" sz="2400" kern="0" dirty="0" err="1">
                <a:solidFill>
                  <a:srgbClr val="002060"/>
                </a:solidFill>
                <a:cs typeface="Helvetica" panose="020B0604020202020204" pitchFamily="34" charset="0"/>
              </a:rPr>
              <a:t>eVS</a:t>
            </a:r>
            <a:endParaRPr lang="en-US" sz="2400" kern="0" dirty="0">
              <a:solidFill>
                <a:srgbClr val="002060"/>
              </a:solidFill>
              <a:cs typeface="Helvetica" panose="020B0604020202020204" pitchFamily="34" charset="0"/>
            </a:endParaRPr>
          </a:p>
          <a:p>
            <a:pPr marL="342900" indent="-342900" defTabSz="1625153" eaLnBrk="0" fontAlgn="base" hangingPunct="0">
              <a:spcBef>
                <a:spcPct val="0"/>
              </a:spcBef>
              <a:spcAft>
                <a:spcPct val="0"/>
              </a:spcAft>
              <a:buFont typeface="Arial" panose="020B0604020202020204" pitchFamily="34" charset="0"/>
              <a:buChar char="•"/>
              <a:defRPr/>
            </a:pPr>
            <a:r>
              <a:rPr lang="en-US" sz="2400" kern="0" dirty="0">
                <a:solidFill>
                  <a:srgbClr val="002060"/>
                </a:solidFill>
                <a:cs typeface="Helvetica" panose="020B0604020202020204" pitchFamily="34" charset="0"/>
              </a:rPr>
              <a:t>Parcel Return Service (PRS)</a:t>
            </a:r>
          </a:p>
          <a:p>
            <a:pPr marL="342900" indent="-342900" defTabSz="1625153" eaLnBrk="0" fontAlgn="base" hangingPunct="0">
              <a:spcBef>
                <a:spcPct val="0"/>
              </a:spcBef>
              <a:spcAft>
                <a:spcPct val="0"/>
              </a:spcAft>
              <a:buFont typeface="Arial" panose="020B0604020202020204" pitchFamily="34" charset="0"/>
              <a:buChar char="•"/>
              <a:defRPr/>
            </a:pPr>
            <a:r>
              <a:rPr lang="en-US" sz="2400" kern="0" dirty="0">
                <a:solidFill>
                  <a:srgbClr val="002060"/>
                </a:solidFill>
                <a:cs typeface="Helvetica" panose="020B0604020202020204" pitchFamily="34" charset="0"/>
              </a:rPr>
              <a:t>Third-Party Billing (TPB)</a:t>
            </a:r>
            <a:endParaRPr lang="en-US" sz="2400" kern="0" dirty="0">
              <a:solidFill>
                <a:srgbClr val="002060"/>
              </a:solidFill>
              <a:latin typeface="Calibri" panose="020F0502020204030204"/>
              <a:cs typeface="Helvetica" panose="020B0604020202020204" pitchFamily="34" charset="0"/>
            </a:endParaRPr>
          </a:p>
        </p:txBody>
      </p:sp>
      <p:sp>
        <p:nvSpPr>
          <p:cNvPr id="11" name="Rectangle 10">
            <a:extLst>
              <a:ext uri="{FF2B5EF4-FFF2-40B4-BE49-F238E27FC236}">
                <a16:creationId xmlns:a16="http://schemas.microsoft.com/office/drawing/2014/main" id="{24D6A729-5DE5-4326-B9F8-8D271DB88F70}"/>
              </a:ext>
            </a:extLst>
          </p:cNvPr>
          <p:cNvSpPr/>
          <p:nvPr/>
        </p:nvSpPr>
        <p:spPr>
          <a:xfrm>
            <a:off x="0" y="0"/>
            <a:ext cx="16256000" cy="68702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F3B4CB24-5D32-42D9-9B96-97CA000EA5FD}"/>
              </a:ext>
            </a:extLst>
          </p:cNvPr>
          <p:cNvCxnSpPr>
            <a:cxnSpLocks/>
          </p:cNvCxnSpPr>
          <p:nvPr/>
        </p:nvCxnSpPr>
        <p:spPr>
          <a:xfrm>
            <a:off x="-9552" y="719539"/>
            <a:ext cx="162719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2F3D08-88DF-4801-8C59-DCC9E9816F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7838" y="104370"/>
            <a:ext cx="768153" cy="478284"/>
          </a:xfrm>
          <a:prstGeom prst="rect">
            <a:avLst/>
          </a:prstGeom>
        </p:spPr>
      </p:pic>
      <p:sp>
        <p:nvSpPr>
          <p:cNvPr id="14" name="TextBox 13">
            <a:extLst>
              <a:ext uri="{FF2B5EF4-FFF2-40B4-BE49-F238E27FC236}">
                <a16:creationId xmlns:a16="http://schemas.microsoft.com/office/drawing/2014/main" id="{FE1D99E6-5DB3-42EF-A9DB-CEBDC5F13B0A}"/>
              </a:ext>
            </a:extLst>
          </p:cNvPr>
          <p:cNvSpPr txBox="1"/>
          <p:nvPr/>
        </p:nvSpPr>
        <p:spPr>
          <a:xfrm>
            <a:off x="636103" y="33088"/>
            <a:ext cx="14671735" cy="584775"/>
          </a:xfrm>
          <a:prstGeom prst="rect">
            <a:avLst/>
          </a:prstGeom>
          <a:noFill/>
        </p:spPr>
        <p:txBody>
          <a:bodyPr wrap="square" rtlCol="0">
            <a:spAutoFit/>
          </a:bodyPr>
          <a:lstStyle/>
          <a:p>
            <a:r>
              <a:rPr lang="en-US" sz="3200" b="1" dirty="0">
                <a:solidFill>
                  <a:schemeClr val="bg1"/>
                </a:solidFill>
                <a:cs typeface="Arial" panose="020B0604020202020204" pitchFamily="34" charset="0"/>
              </a:rPr>
              <a:t>CAPS Closeout Plan</a:t>
            </a:r>
          </a:p>
        </p:txBody>
      </p:sp>
      <p:sp>
        <p:nvSpPr>
          <p:cNvPr id="15" name="Rectangle 14">
            <a:extLst>
              <a:ext uri="{FF2B5EF4-FFF2-40B4-BE49-F238E27FC236}">
                <a16:creationId xmlns:a16="http://schemas.microsoft.com/office/drawing/2014/main" id="{28757346-935C-418F-957D-60751D0CD769}"/>
              </a:ext>
            </a:extLst>
          </p:cNvPr>
          <p:cNvSpPr/>
          <p:nvPr/>
        </p:nvSpPr>
        <p:spPr>
          <a:xfrm>
            <a:off x="0" y="8765274"/>
            <a:ext cx="16256000" cy="36933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1E9CDA0-6BD8-4560-A5FD-D68027B1E4C2}"/>
              </a:ext>
            </a:extLst>
          </p:cNvPr>
          <p:cNvSpPr txBox="1"/>
          <p:nvPr/>
        </p:nvSpPr>
        <p:spPr>
          <a:xfrm>
            <a:off x="107950" y="8813400"/>
            <a:ext cx="16148050"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Mail Entry &amp; Payment Technology																													August 2020</a:t>
            </a:r>
          </a:p>
        </p:txBody>
      </p:sp>
      <p:sp>
        <p:nvSpPr>
          <p:cNvPr id="2" name="TextBox 1">
            <a:extLst>
              <a:ext uri="{FF2B5EF4-FFF2-40B4-BE49-F238E27FC236}">
                <a16:creationId xmlns:a16="http://schemas.microsoft.com/office/drawing/2014/main" id="{3C2AEAA1-020E-4028-8DD0-93DE7FD5AFFC}"/>
              </a:ext>
            </a:extLst>
          </p:cNvPr>
          <p:cNvSpPr txBox="1"/>
          <p:nvPr/>
        </p:nvSpPr>
        <p:spPr>
          <a:xfrm>
            <a:off x="636103" y="2370220"/>
            <a:ext cx="4825078" cy="5632311"/>
          </a:xfrm>
          <a:prstGeom prst="rect">
            <a:avLst/>
          </a:prstGeom>
          <a:solidFill>
            <a:schemeClr val="bg1"/>
          </a:solidFill>
          <a:ln>
            <a:solidFill>
              <a:srgbClr val="002060"/>
            </a:solidFill>
          </a:ln>
        </p:spPr>
        <p:txBody>
          <a:bodyPr wrap="square" rtlCol="0">
            <a:spAutoFit/>
          </a:bodyPr>
          <a:lstStyle/>
          <a:p>
            <a:pPr marL="285750" indent="-285750">
              <a:buFont typeface="Arial" panose="020B0604020202020204" pitchFamily="34" charset="0"/>
              <a:buChar char="•"/>
            </a:pPr>
            <a:r>
              <a:rPr lang="en-US" sz="2000" dirty="0">
                <a:solidFill>
                  <a:srgbClr val="002060"/>
                </a:solidFill>
              </a:rPr>
              <a:t>Priority Mail</a:t>
            </a:r>
          </a:p>
          <a:p>
            <a:pPr marL="285750" indent="-285750">
              <a:buFont typeface="Arial" panose="020B0604020202020204" pitchFamily="34" charset="0"/>
              <a:buChar char="•"/>
            </a:pPr>
            <a:r>
              <a:rPr lang="en-US" sz="2000" dirty="0">
                <a:solidFill>
                  <a:srgbClr val="002060"/>
                </a:solidFill>
              </a:rPr>
              <a:t>First-Class Mail, Letters, Cards, Flats, and Package Service</a:t>
            </a:r>
          </a:p>
          <a:p>
            <a:pPr marL="285750" indent="-285750">
              <a:buFont typeface="Arial" panose="020B0604020202020204" pitchFamily="34" charset="0"/>
              <a:buChar char="•"/>
            </a:pPr>
            <a:r>
              <a:rPr lang="en-US" sz="2000" dirty="0">
                <a:solidFill>
                  <a:srgbClr val="002060"/>
                </a:solidFill>
              </a:rPr>
              <a:t>USPS Marketing Mail, Letters, Flats, and Parcels</a:t>
            </a:r>
          </a:p>
          <a:p>
            <a:pPr marL="285750" indent="-285750">
              <a:buFont typeface="Arial" panose="020B0604020202020204" pitchFamily="34" charset="0"/>
              <a:buChar char="•"/>
            </a:pPr>
            <a:r>
              <a:rPr lang="en-US" sz="2000" dirty="0">
                <a:solidFill>
                  <a:srgbClr val="002060"/>
                </a:solidFill>
              </a:rPr>
              <a:t>Parcel Select</a:t>
            </a:r>
          </a:p>
          <a:p>
            <a:pPr marL="285750" indent="-285750">
              <a:buFont typeface="Arial" panose="020B0604020202020204" pitchFamily="34" charset="0"/>
              <a:buChar char="•"/>
            </a:pPr>
            <a:r>
              <a:rPr lang="en-US" sz="2000" dirty="0">
                <a:solidFill>
                  <a:srgbClr val="002060"/>
                </a:solidFill>
              </a:rPr>
              <a:t>Media Mail</a:t>
            </a:r>
          </a:p>
          <a:p>
            <a:pPr marL="285750" indent="-285750">
              <a:buFont typeface="Arial" panose="020B0604020202020204" pitchFamily="34" charset="0"/>
              <a:buChar char="•"/>
            </a:pPr>
            <a:r>
              <a:rPr lang="en-US" sz="2000" dirty="0">
                <a:solidFill>
                  <a:srgbClr val="002060"/>
                </a:solidFill>
              </a:rPr>
              <a:t>Library Mail</a:t>
            </a:r>
          </a:p>
          <a:p>
            <a:pPr marL="285750" indent="-285750">
              <a:buFont typeface="Arial" panose="020B0604020202020204" pitchFamily="34" charset="0"/>
              <a:buChar char="•"/>
            </a:pPr>
            <a:r>
              <a:rPr lang="en-US" sz="2000" dirty="0">
                <a:solidFill>
                  <a:srgbClr val="002060"/>
                </a:solidFill>
              </a:rPr>
              <a:t>Bound Printed Matter</a:t>
            </a:r>
          </a:p>
          <a:p>
            <a:pPr marL="285750" indent="-285750">
              <a:buFont typeface="Arial" panose="020B0604020202020204" pitchFamily="34" charset="0"/>
              <a:buChar char="•"/>
            </a:pPr>
            <a:r>
              <a:rPr lang="en-US" sz="2000" dirty="0">
                <a:solidFill>
                  <a:srgbClr val="002060"/>
                </a:solidFill>
              </a:rPr>
              <a:t>Periodicals</a:t>
            </a:r>
          </a:p>
          <a:p>
            <a:pPr marL="285750" indent="-285750">
              <a:buFont typeface="Arial" panose="020B0604020202020204" pitchFamily="34" charset="0"/>
              <a:buChar char="•"/>
            </a:pPr>
            <a:r>
              <a:rPr lang="en-US" sz="2000" dirty="0">
                <a:solidFill>
                  <a:srgbClr val="002060"/>
                </a:solidFill>
              </a:rPr>
              <a:t>ACS™ and AEC</a:t>
            </a:r>
          </a:p>
          <a:p>
            <a:pPr marL="285750" indent="-285750">
              <a:buFont typeface="Arial" panose="020B0604020202020204" pitchFamily="34" charset="0"/>
              <a:buChar char="•"/>
            </a:pPr>
            <a:r>
              <a:rPr lang="en-US" sz="2000" dirty="0">
                <a:solidFill>
                  <a:srgbClr val="002060"/>
                </a:solidFill>
              </a:rPr>
              <a:t> International Products</a:t>
            </a:r>
          </a:p>
          <a:p>
            <a:pPr marL="285750" indent="-285750">
              <a:buFont typeface="Arial" panose="020B0604020202020204" pitchFamily="34" charset="0"/>
              <a:buChar char="•"/>
            </a:pPr>
            <a:r>
              <a:rPr lang="en-US" sz="2000" dirty="0">
                <a:solidFill>
                  <a:srgbClr val="002060"/>
                </a:solidFill>
              </a:rPr>
              <a:t>BRM/QBRM</a:t>
            </a:r>
          </a:p>
          <a:p>
            <a:pPr marL="285750" indent="-285750">
              <a:buFont typeface="Arial" panose="020B0604020202020204" pitchFamily="34" charset="0"/>
              <a:buChar char="•"/>
            </a:pPr>
            <a:r>
              <a:rPr lang="en-US" sz="2000" dirty="0">
                <a:solidFill>
                  <a:srgbClr val="002060"/>
                </a:solidFill>
              </a:rPr>
              <a:t> </a:t>
            </a:r>
            <a:r>
              <a:rPr lang="en-US" sz="2000" dirty="0" err="1">
                <a:solidFill>
                  <a:srgbClr val="002060"/>
                </a:solidFill>
              </a:rPr>
              <a:t>iCAPS</a:t>
            </a:r>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Premium Forwarding Service Commercial (PFSC)</a:t>
            </a:r>
          </a:p>
          <a:p>
            <a:pPr marL="285750" indent="-285750">
              <a:buFont typeface="Arial" panose="020B0604020202020204" pitchFamily="34" charset="0"/>
              <a:buChar char="•"/>
            </a:pPr>
            <a:r>
              <a:rPr lang="en-US" sz="2000" dirty="0">
                <a:solidFill>
                  <a:srgbClr val="002060"/>
                </a:solidFill>
              </a:rPr>
              <a:t>Premium Forwarding Service Local (PFSL) Commercial Package Intercept (CPI)</a:t>
            </a:r>
            <a:endParaRPr lang="en-US" dirty="0">
              <a:solidFill>
                <a:srgbClr val="002060"/>
              </a:solidFill>
            </a:endParaRPr>
          </a:p>
        </p:txBody>
      </p:sp>
      <p:sp>
        <p:nvSpPr>
          <p:cNvPr id="17" name="TextBox 14">
            <a:extLst>
              <a:ext uri="{FF2B5EF4-FFF2-40B4-BE49-F238E27FC236}">
                <a16:creationId xmlns:a16="http://schemas.microsoft.com/office/drawing/2014/main" id="{B71B408A-68E1-4104-9673-DCCC796FFDE0}"/>
              </a:ext>
            </a:extLst>
          </p:cNvPr>
          <p:cNvSpPr txBox="1">
            <a:spLocks noChangeArrowheads="1"/>
          </p:cNvSpPr>
          <p:nvPr/>
        </p:nvSpPr>
        <p:spPr bwMode="auto">
          <a:xfrm>
            <a:off x="107950" y="1379110"/>
            <a:ext cx="5489508"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gn="ctr" defTabSz="1625153" eaLnBrk="0" fontAlgn="base" hangingPunct="0">
              <a:spcBef>
                <a:spcPct val="0"/>
              </a:spcBef>
              <a:spcAft>
                <a:spcPct val="0"/>
              </a:spcAft>
              <a:defRPr/>
            </a:pPr>
            <a:r>
              <a:rPr lang="en-US" altLang="en-US" sz="2667" kern="0" dirty="0">
                <a:solidFill>
                  <a:srgbClr val="002060"/>
                </a:solidFill>
                <a:latin typeface="Calibri" panose="020F0502020204030204"/>
                <a:cs typeface="Helvetica" panose="020B0604020202020204" pitchFamily="34" charset="0"/>
              </a:rPr>
              <a:t>August 15</a:t>
            </a:r>
            <a:r>
              <a:rPr lang="en-US" altLang="en-US" sz="2667" kern="0" baseline="30000" dirty="0">
                <a:solidFill>
                  <a:srgbClr val="002060"/>
                </a:solidFill>
                <a:latin typeface="Calibri" panose="020F0502020204030204"/>
                <a:cs typeface="Helvetica" panose="020B0604020202020204" pitchFamily="34" charset="0"/>
              </a:rPr>
              <a:t>th</a:t>
            </a:r>
            <a:endParaRPr lang="en-US" altLang="en-US" sz="2667" kern="0" dirty="0">
              <a:solidFill>
                <a:srgbClr val="002060"/>
              </a:solidFill>
              <a:latin typeface="Calibri" panose="020F0502020204030204"/>
              <a:cs typeface="Helvetica" panose="020B0604020202020204" pitchFamily="34" charset="0"/>
            </a:endParaRPr>
          </a:p>
          <a:p>
            <a:pPr algn="ctr" defTabSz="1625153" eaLnBrk="0" fontAlgn="base" hangingPunct="0">
              <a:spcBef>
                <a:spcPct val="0"/>
              </a:spcBef>
              <a:spcAft>
                <a:spcPct val="0"/>
              </a:spcAft>
              <a:defRPr/>
            </a:pPr>
            <a:r>
              <a:rPr lang="en-US" altLang="en-US" sz="2667" kern="0" dirty="0">
                <a:solidFill>
                  <a:srgbClr val="002060"/>
                </a:solidFill>
                <a:latin typeface="Calibri" panose="020F0502020204030204"/>
                <a:cs typeface="Helvetica" panose="020B0604020202020204" pitchFamily="34" charset="0"/>
              </a:rPr>
              <a:t>Inactivation of the following:</a:t>
            </a:r>
          </a:p>
        </p:txBody>
      </p:sp>
    </p:spTree>
    <p:extLst>
      <p:ext uri="{BB962C8B-B14F-4D97-AF65-F5344CB8AC3E}">
        <p14:creationId xmlns:p14="http://schemas.microsoft.com/office/powerpoint/2010/main" val="188449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1735DA-2ADC-48BF-8F98-E513959897E6}"/>
              </a:ext>
            </a:extLst>
          </p:cNvPr>
          <p:cNvSpPr/>
          <p:nvPr/>
        </p:nvSpPr>
        <p:spPr>
          <a:xfrm>
            <a:off x="5564720" y="984572"/>
            <a:ext cx="5600307" cy="8205312"/>
          </a:xfrm>
          <a:prstGeom prst="rect">
            <a:avLst/>
          </a:prstGeom>
          <a:solidFill>
            <a:srgbClr val="33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4" name="Picture 8" descr="Image result for payment picture">
            <a:hlinkClick r:id="rId3"/>
            <a:extLst>
              <a:ext uri="{FF2B5EF4-FFF2-40B4-BE49-F238E27FC236}">
                <a16:creationId xmlns:a16="http://schemas.microsoft.com/office/drawing/2014/main" id="{CB0F143B-D1A7-43FC-AF35-6EABB02FF029}"/>
              </a:ext>
            </a:extLst>
          </p:cNvPr>
          <p:cNvPicPr>
            <a:picLocks noChangeAspect="1" noChangeArrowheads="1"/>
          </p:cNvPicPr>
          <p:nvPr/>
        </p:nvPicPr>
        <p:blipFill rotWithShape="1">
          <a:blip r:embed="rId4">
            <a:alphaModFix amt="36000"/>
            <a:extLst>
              <a:ext uri="{28A0092B-C50C-407E-A947-70E740481C1C}">
                <a14:useLocalDpi xmlns:a14="http://schemas.microsoft.com/office/drawing/2010/main" val="0"/>
              </a:ext>
            </a:extLst>
          </a:blip>
          <a:srcRect l="21662" t="2857" r="36523" b="27"/>
          <a:stretch/>
        </p:blipFill>
        <p:spPr bwMode="auto">
          <a:xfrm>
            <a:off x="5646902" y="1010650"/>
            <a:ext cx="5414716" cy="8166124"/>
          </a:xfrm>
          <a:prstGeom prst="rect">
            <a:avLst/>
          </a:prstGeom>
          <a:solidFill>
            <a:schemeClr val="bg1"/>
          </a:solidFill>
        </p:spPr>
      </p:pic>
      <p:sp>
        <p:nvSpPr>
          <p:cNvPr id="119" name="Title 2">
            <a:extLst>
              <a:ext uri="{FF2B5EF4-FFF2-40B4-BE49-F238E27FC236}">
                <a16:creationId xmlns:a16="http://schemas.microsoft.com/office/drawing/2014/main" id="{D7CBC35A-B3CC-43AE-B884-3ADA5D744305}"/>
              </a:ext>
            </a:extLst>
          </p:cNvPr>
          <p:cNvSpPr>
            <a:spLocks noGrp="1"/>
          </p:cNvSpPr>
          <p:nvPr>
            <p:ph type="title"/>
          </p:nvPr>
        </p:nvSpPr>
        <p:spPr>
          <a:xfrm>
            <a:off x="1895472" y="1300336"/>
            <a:ext cx="1733632" cy="438069"/>
          </a:xfrm>
        </p:spPr>
        <p:txBody>
          <a:bodyPr vert="horz" lIns="0" tIns="0" rIns="0" bIns="0" rtlCol="0" anchor="ctr">
            <a:normAutofit/>
          </a:bodyPr>
          <a:lstStyle/>
          <a:p>
            <a:pPr algn="ctr"/>
            <a:r>
              <a:rPr lang="en-US" sz="2667" dirty="0">
                <a:solidFill>
                  <a:schemeClr val="tx1">
                    <a:lumMod val="85000"/>
                    <a:lumOff val="15000"/>
                  </a:schemeClr>
                </a:solidFill>
                <a:latin typeface="Helvetica" panose="020B0604020202020204" pitchFamily="34" charset="0"/>
                <a:cs typeface="Helvetica" panose="020B0604020202020204" pitchFamily="34" charset="0"/>
              </a:rPr>
              <a:t>BEFORE</a:t>
            </a:r>
          </a:p>
        </p:txBody>
      </p:sp>
      <p:sp>
        <p:nvSpPr>
          <p:cNvPr id="82" name="TextBox 81">
            <a:extLst>
              <a:ext uri="{FF2B5EF4-FFF2-40B4-BE49-F238E27FC236}">
                <a16:creationId xmlns:a16="http://schemas.microsoft.com/office/drawing/2014/main" id="{3E053935-35A2-49F0-835D-B2BC764D9891}"/>
              </a:ext>
            </a:extLst>
          </p:cNvPr>
          <p:cNvSpPr txBox="1"/>
          <p:nvPr/>
        </p:nvSpPr>
        <p:spPr>
          <a:xfrm>
            <a:off x="1690968" y="146682"/>
            <a:ext cx="9173465" cy="584775"/>
          </a:xfrm>
          <a:prstGeom prst="rect">
            <a:avLst/>
          </a:prstGeom>
          <a:noFill/>
        </p:spPr>
        <p:txBody>
          <a:bodyPr wrap="square" rtlCol="0">
            <a:spAutoFit/>
          </a:bodyPr>
          <a:lstStyle/>
          <a:p>
            <a:pPr defTabSz="1219170"/>
            <a:r>
              <a:rPr lang="en-US" sz="3200" b="1" dirty="0">
                <a:solidFill>
                  <a:prstClr val="white"/>
                </a:solidFill>
                <a:latin typeface="Helvetica" panose="020B0604020202020204" pitchFamily="34" charset="0"/>
                <a:ea typeface="Helvetica" charset="0"/>
                <a:cs typeface="Helvetica" panose="020B0604020202020204" pitchFamily="34" charset="0"/>
              </a:rPr>
              <a:t>Enterprise Payment System (EPS)</a:t>
            </a:r>
          </a:p>
        </p:txBody>
      </p:sp>
      <p:sp>
        <p:nvSpPr>
          <p:cNvPr id="182" name="Slide Number Placeholder 1">
            <a:extLst>
              <a:ext uri="{FF2B5EF4-FFF2-40B4-BE49-F238E27FC236}">
                <a16:creationId xmlns:a16="http://schemas.microsoft.com/office/drawing/2014/main" id="{D0485FD9-EEDE-4BE7-9520-C1880D700089}"/>
              </a:ext>
            </a:extLst>
          </p:cNvPr>
          <p:cNvSpPr>
            <a:spLocks noGrp="1"/>
          </p:cNvSpPr>
          <p:nvPr>
            <p:ph type="sldNum" sz="quarter" idx="12"/>
          </p:nvPr>
        </p:nvSpPr>
        <p:spPr>
          <a:xfrm>
            <a:off x="12461012" y="7919596"/>
            <a:ext cx="3657600" cy="486833"/>
          </a:xfrm>
        </p:spPr>
        <p:txBody>
          <a:bodyPr/>
          <a:lstStyle/>
          <a:p>
            <a:fld id="{7598BF81-8B34-B643-B5B0-4C1DA59A715B}" type="slidenum">
              <a:rPr lang="en-US" smtClean="0">
                <a:solidFill>
                  <a:prstClr val="black"/>
                </a:solidFill>
              </a:rPr>
              <a:pPr/>
              <a:t>5</a:t>
            </a:fld>
            <a:endParaRPr lang="en-US">
              <a:solidFill>
                <a:prstClr val="black"/>
              </a:solidFill>
            </a:endParaRPr>
          </a:p>
        </p:txBody>
      </p:sp>
      <p:pic>
        <p:nvPicPr>
          <p:cNvPr id="11" name="Picture 10">
            <a:extLst>
              <a:ext uri="{FF2B5EF4-FFF2-40B4-BE49-F238E27FC236}">
                <a16:creationId xmlns:a16="http://schemas.microsoft.com/office/drawing/2014/main" id="{943005A8-A8AD-46EE-B89E-8388F7D4CED1}"/>
              </a:ext>
            </a:extLst>
          </p:cNvPr>
          <p:cNvPicPr>
            <a:picLocks noChangeAspect="1"/>
          </p:cNvPicPr>
          <p:nvPr/>
        </p:nvPicPr>
        <p:blipFill>
          <a:blip r:embed="rId5"/>
          <a:stretch>
            <a:fillRect/>
          </a:stretch>
        </p:blipFill>
        <p:spPr>
          <a:xfrm>
            <a:off x="46596" y="2126228"/>
            <a:ext cx="5600307" cy="6758368"/>
          </a:xfrm>
          <a:prstGeom prst="rect">
            <a:avLst/>
          </a:prstGeom>
        </p:spPr>
      </p:pic>
      <p:sp>
        <p:nvSpPr>
          <p:cNvPr id="23" name="Title 2">
            <a:extLst>
              <a:ext uri="{FF2B5EF4-FFF2-40B4-BE49-F238E27FC236}">
                <a16:creationId xmlns:a16="http://schemas.microsoft.com/office/drawing/2014/main" id="{DBE4B657-9FE9-44E1-9DF3-9B3595E6F266}"/>
              </a:ext>
            </a:extLst>
          </p:cNvPr>
          <p:cNvSpPr txBox="1">
            <a:spLocks/>
          </p:cNvSpPr>
          <p:nvPr/>
        </p:nvSpPr>
        <p:spPr>
          <a:xfrm>
            <a:off x="12879900" y="1305164"/>
            <a:ext cx="1733632" cy="43806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i="0" kern="120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667" dirty="0">
                <a:solidFill>
                  <a:prstClr val="black">
                    <a:lumMod val="85000"/>
                    <a:lumOff val="15000"/>
                  </a:prstClr>
                </a:solidFill>
                <a:latin typeface="Helvetica" panose="020B0604020202020204" pitchFamily="34" charset="0"/>
                <a:cs typeface="Helvetica" panose="020B0604020202020204" pitchFamily="34" charset="0"/>
              </a:rPr>
              <a:t>AFTER</a:t>
            </a:r>
          </a:p>
        </p:txBody>
      </p:sp>
      <p:pic>
        <p:nvPicPr>
          <p:cNvPr id="13" name="Picture 12">
            <a:extLst>
              <a:ext uri="{FF2B5EF4-FFF2-40B4-BE49-F238E27FC236}">
                <a16:creationId xmlns:a16="http://schemas.microsoft.com/office/drawing/2014/main" id="{BC67D0BE-B4AE-4500-85FD-567A2250269D}"/>
              </a:ext>
            </a:extLst>
          </p:cNvPr>
          <p:cNvPicPr>
            <a:picLocks noChangeAspect="1"/>
          </p:cNvPicPr>
          <p:nvPr/>
        </p:nvPicPr>
        <p:blipFill>
          <a:blip r:embed="rId6"/>
          <a:stretch>
            <a:fillRect/>
          </a:stretch>
        </p:blipFill>
        <p:spPr>
          <a:xfrm>
            <a:off x="11061618" y="2437485"/>
            <a:ext cx="5079999" cy="5668899"/>
          </a:xfrm>
          <a:prstGeom prst="rect">
            <a:avLst/>
          </a:prstGeom>
        </p:spPr>
      </p:pic>
      <p:cxnSp>
        <p:nvCxnSpPr>
          <p:cNvPr id="30" name="Straight Connector 29">
            <a:extLst>
              <a:ext uri="{FF2B5EF4-FFF2-40B4-BE49-F238E27FC236}">
                <a16:creationId xmlns:a16="http://schemas.microsoft.com/office/drawing/2014/main" id="{ABE900A0-0942-435F-8632-5A7517003A9D}"/>
              </a:ext>
            </a:extLst>
          </p:cNvPr>
          <p:cNvCxnSpPr>
            <a:cxnSpLocks/>
          </p:cNvCxnSpPr>
          <p:nvPr/>
        </p:nvCxnSpPr>
        <p:spPr>
          <a:xfrm>
            <a:off x="13385265" y="984571"/>
            <a:ext cx="2876025" cy="0"/>
          </a:xfrm>
          <a:prstGeom prst="line">
            <a:avLst/>
          </a:prstGeom>
          <a:ln w="9525">
            <a:solidFill>
              <a:srgbClr val="333366"/>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AB6F5EF-CB93-4698-9759-A0473C72EDF4}"/>
              </a:ext>
            </a:extLst>
          </p:cNvPr>
          <p:cNvSpPr/>
          <p:nvPr/>
        </p:nvSpPr>
        <p:spPr>
          <a:xfrm>
            <a:off x="5616425" y="971461"/>
            <a:ext cx="5496897" cy="8205312"/>
          </a:xfrm>
          <a:prstGeom prst="rect">
            <a:avLst/>
          </a:prstGeom>
          <a:solidFill>
            <a:srgbClr val="33336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endParaRPr>
          </a:p>
        </p:txBody>
      </p:sp>
      <p:sp>
        <p:nvSpPr>
          <p:cNvPr id="6" name="Rectangle 5">
            <a:extLst>
              <a:ext uri="{FF2B5EF4-FFF2-40B4-BE49-F238E27FC236}">
                <a16:creationId xmlns:a16="http://schemas.microsoft.com/office/drawing/2014/main" id="{103FF5E3-4E2A-441C-9303-072FF3EC7669}"/>
              </a:ext>
            </a:extLst>
          </p:cNvPr>
          <p:cNvSpPr/>
          <p:nvPr/>
        </p:nvSpPr>
        <p:spPr>
          <a:xfrm>
            <a:off x="6133769" y="2694985"/>
            <a:ext cx="4471656" cy="479221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7" name="Title 2">
            <a:extLst>
              <a:ext uri="{FF2B5EF4-FFF2-40B4-BE49-F238E27FC236}">
                <a16:creationId xmlns:a16="http://schemas.microsoft.com/office/drawing/2014/main" id="{78160183-23A8-4AF0-A24B-4E894C6A9567}"/>
              </a:ext>
            </a:extLst>
          </p:cNvPr>
          <p:cNvSpPr txBox="1">
            <a:spLocks/>
          </p:cNvSpPr>
          <p:nvPr/>
        </p:nvSpPr>
        <p:spPr>
          <a:xfrm>
            <a:off x="7356627" y="2905254"/>
            <a:ext cx="1733632" cy="43806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i="0" kern="120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pPr algn="ctr"/>
            <a:r>
              <a:rPr lang="en-US" altLang="ko-KR" sz="2667" dirty="0">
                <a:solidFill>
                  <a:prstClr val="black">
                    <a:lumMod val="85000"/>
                    <a:lumOff val="15000"/>
                  </a:prstClr>
                </a:solidFill>
                <a:latin typeface="Helvetica" panose="020B0604020202020204" pitchFamily="34" charset="0"/>
                <a:cs typeface="Helvetica" panose="020B0604020202020204" pitchFamily="34" charset="0"/>
              </a:rPr>
              <a:t>Why EPS?</a:t>
            </a:r>
            <a:endParaRPr lang="en-US" sz="2667" dirty="0">
              <a:solidFill>
                <a:prstClr val="black">
                  <a:lumMod val="85000"/>
                  <a:lumOff val="15000"/>
                </a:prstClr>
              </a:solidFill>
              <a:latin typeface="Helvetica" panose="020B0604020202020204" pitchFamily="34" charset="0"/>
              <a:cs typeface="Helvetica" panose="020B0604020202020204" pitchFamily="34" charset="0"/>
            </a:endParaRPr>
          </a:p>
        </p:txBody>
      </p:sp>
      <p:sp>
        <p:nvSpPr>
          <p:cNvPr id="16" name="Content Placeholder 3">
            <a:extLst>
              <a:ext uri="{FF2B5EF4-FFF2-40B4-BE49-F238E27FC236}">
                <a16:creationId xmlns:a16="http://schemas.microsoft.com/office/drawing/2014/main" id="{D526C183-DFC4-488B-8132-D60C59A7B064}"/>
              </a:ext>
            </a:extLst>
          </p:cNvPr>
          <p:cNvSpPr>
            <a:spLocks noGrp="1"/>
          </p:cNvSpPr>
          <p:nvPr>
            <p:ph sz="half" idx="1"/>
          </p:nvPr>
        </p:nvSpPr>
        <p:spPr>
          <a:xfrm>
            <a:off x="6167574" y="3907338"/>
            <a:ext cx="4776711" cy="3765103"/>
          </a:xfrm>
        </p:spPr>
        <p:txBody>
          <a:bodyPr>
            <a:noAutofit/>
          </a:bodyPr>
          <a:lstStyle/>
          <a:p>
            <a:r>
              <a:rPr lang="en-US" sz="2667" dirty="0">
                <a:latin typeface="Helvetica" panose="020B0604020202020204" pitchFamily="34" charset="0"/>
                <a:cs typeface="Helvetica" panose="020B0604020202020204" pitchFamily="34" charset="0"/>
              </a:rPr>
              <a:t>Pay for all Products and Services with one account</a:t>
            </a:r>
          </a:p>
          <a:p>
            <a:r>
              <a:rPr lang="en-US" sz="2667" dirty="0">
                <a:latin typeface="Helvetica" panose="020B0604020202020204" pitchFamily="34" charset="0"/>
                <a:cs typeface="Helvetica" panose="020B0604020202020204" pitchFamily="34" charset="0"/>
              </a:rPr>
              <a:t>Manage accounts online</a:t>
            </a:r>
          </a:p>
          <a:p>
            <a:r>
              <a:rPr lang="en-US" sz="2667" dirty="0">
                <a:latin typeface="Helvetica" panose="020B0604020202020204" pitchFamily="34" charset="0"/>
                <a:cs typeface="Helvetica" panose="020B0604020202020204" pitchFamily="34" charset="0"/>
              </a:rPr>
              <a:t>Establish permits online</a:t>
            </a:r>
          </a:p>
          <a:p>
            <a:r>
              <a:rPr lang="en-US" sz="2667" dirty="0">
                <a:latin typeface="Helvetica" panose="020B0604020202020204" pitchFamily="34" charset="0"/>
                <a:cs typeface="Helvetica" panose="020B0604020202020204" pitchFamily="34" charset="0"/>
              </a:rPr>
              <a:t>Manage postage spent</a:t>
            </a:r>
          </a:p>
          <a:p>
            <a:r>
              <a:rPr lang="en-US" sz="2667" dirty="0">
                <a:latin typeface="Helvetica" panose="020B0604020202020204" pitchFamily="34" charset="0"/>
                <a:cs typeface="Helvetica" panose="020B0604020202020204" pitchFamily="34" charset="0"/>
              </a:rPr>
              <a:t>Convenient payment options</a:t>
            </a:r>
          </a:p>
        </p:txBody>
      </p:sp>
    </p:spTree>
    <p:extLst>
      <p:ext uri="{BB962C8B-B14F-4D97-AF65-F5344CB8AC3E}">
        <p14:creationId xmlns:p14="http://schemas.microsoft.com/office/powerpoint/2010/main" val="218830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1DE568-993F-407A-8E04-1B126F19C783}"/>
              </a:ext>
            </a:extLst>
          </p:cNvPr>
          <p:cNvSpPr txBox="1">
            <a:spLocks/>
          </p:cNvSpPr>
          <p:nvPr/>
        </p:nvSpPr>
        <p:spPr>
          <a:xfrm>
            <a:off x="1896532" y="107948"/>
            <a:ext cx="14620667" cy="981621"/>
          </a:xfrm>
          <a:prstGeom prst="rect">
            <a:avLst/>
          </a:prstGeom>
        </p:spPr>
        <p:txBody>
          <a:bodyPr vert="horz" lIns="121856" tIns="60928" rIns="121856" bIns="60928"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marL="0" marR="0" lvl="0" indent="0" algn="l" defTabSz="1218074" rtl="0" eaLnBrk="1" fontAlgn="auto" latinLnBrk="0" hangingPunct="1">
              <a:lnSpc>
                <a:spcPct val="90000"/>
              </a:lnSpc>
              <a:spcBef>
                <a:spcPct val="0"/>
              </a:spcBef>
              <a:spcAft>
                <a:spcPts val="0"/>
              </a:spcAft>
              <a:buClrTx/>
              <a:buSzTx/>
              <a:buFontTx/>
              <a:buNone/>
              <a:tabLst/>
              <a:defRPr/>
            </a:pPr>
            <a:r>
              <a:rPr kumimoji="0" lang="en-US" altLang="en-US" sz="3731"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USPS to Sunset CAPS October 2021</a:t>
            </a:r>
          </a:p>
        </p:txBody>
      </p:sp>
      <p:sp>
        <p:nvSpPr>
          <p:cNvPr id="11" name="Slide Number Placeholder 1">
            <a:extLst>
              <a:ext uri="{FF2B5EF4-FFF2-40B4-BE49-F238E27FC236}">
                <a16:creationId xmlns:a16="http://schemas.microsoft.com/office/drawing/2014/main" id="{751B70D5-3B73-49B2-A425-1BED1D33C1A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6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B3FE10EA-F0CD-4AD5-8072-F2CD9896685E}"/>
              </a:ext>
            </a:extLst>
          </p:cNvPr>
          <p:cNvSpPr/>
          <p:nvPr/>
        </p:nvSpPr>
        <p:spPr>
          <a:xfrm>
            <a:off x="396730" y="1105101"/>
            <a:ext cx="7590957" cy="46166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Supported Products Ready for Self Migration</a:t>
            </a:r>
          </a:p>
        </p:txBody>
      </p:sp>
      <p:sp>
        <p:nvSpPr>
          <p:cNvPr id="19" name="Rectangle 18">
            <a:extLst>
              <a:ext uri="{FF2B5EF4-FFF2-40B4-BE49-F238E27FC236}">
                <a16:creationId xmlns:a16="http://schemas.microsoft.com/office/drawing/2014/main" id="{D231D16B-3D82-495A-8884-C1FF4E0FA2FA}"/>
              </a:ext>
            </a:extLst>
          </p:cNvPr>
          <p:cNvSpPr/>
          <p:nvPr/>
        </p:nvSpPr>
        <p:spPr>
          <a:xfrm>
            <a:off x="221845" y="6248027"/>
            <a:ext cx="7593532" cy="1938992"/>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Supported Permits for the above list of products:</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Permit Imprint (PI)</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Postage Due (PD)</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Business Reply (BR)</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Periodical (PE)</a:t>
            </a:r>
          </a:p>
        </p:txBody>
      </p:sp>
      <p:sp>
        <p:nvSpPr>
          <p:cNvPr id="20" name="Rectangle 19">
            <a:extLst>
              <a:ext uri="{FF2B5EF4-FFF2-40B4-BE49-F238E27FC236}">
                <a16:creationId xmlns:a16="http://schemas.microsoft.com/office/drawing/2014/main" id="{A814B144-AAB2-41BD-AFDD-D5B33DC58537}"/>
              </a:ext>
            </a:extLst>
          </p:cNvPr>
          <p:cNvSpPr/>
          <p:nvPr/>
        </p:nvSpPr>
        <p:spPr>
          <a:xfrm>
            <a:off x="8128000" y="1089569"/>
            <a:ext cx="7908119" cy="2759282"/>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Supported Products that need Additional HQ Support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iCAPS</a:t>
            </a: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a:p>
            <a:pPr marL="377943" marR="0" lvl="0" indent="-377943"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Defense Finance &amp; Accounting Service (DFAS)*</a:t>
            </a:r>
          </a:p>
          <a:p>
            <a:pPr marL="377943" marR="0" lvl="0" indent="-377943"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System for Award Management (SAM)*</a:t>
            </a:r>
          </a:p>
          <a:p>
            <a:pPr marL="377943" marR="0" lvl="0" indent="-377943"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PC Postage*</a:t>
            </a:r>
          </a:p>
          <a:p>
            <a:pPr marL="377943" marR="0" lvl="0" indent="-377943"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Express Mail Corporate Account is currently being transitioned to National Customer Management System (NCMS)* </a:t>
            </a:r>
            <a:r>
              <a:rPr kumimoji="0" lang="en-US" sz="2133" b="0" i="0" u="none"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3">
                  <a:extLst>
                    <a:ext uri="{A12FA001-AC4F-418D-AE19-62706E023703}">
                      <ahyp:hlinkClr xmlns:ahyp="http://schemas.microsoft.com/office/drawing/2018/hyperlinkcolor" val="tx"/>
                    </a:ext>
                  </a:extLst>
                </a:hlinkClick>
              </a:rPr>
              <a:t>https://postalpro.usps.com/sfs/emca-migration</a:t>
            </a:r>
            <a:endParaRPr kumimoji="0" lang="en-US" sz="2133" b="0" i="0" u="none"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endParaRPr>
          </a:p>
        </p:txBody>
      </p:sp>
      <p:sp>
        <p:nvSpPr>
          <p:cNvPr id="21" name="TextBox 20">
            <a:extLst>
              <a:ext uri="{FF2B5EF4-FFF2-40B4-BE49-F238E27FC236}">
                <a16:creationId xmlns:a16="http://schemas.microsoft.com/office/drawing/2014/main" id="{9D182224-BA4A-40D0-BCF2-74A44DD24459}"/>
              </a:ext>
            </a:extLst>
          </p:cNvPr>
          <p:cNvSpPr txBox="1"/>
          <p:nvPr/>
        </p:nvSpPr>
        <p:spPr>
          <a:xfrm>
            <a:off x="8272946" y="3825789"/>
            <a:ext cx="7305604" cy="4626283"/>
          </a:xfrm>
          <a:prstGeom prst="rect">
            <a:avLst/>
          </a:prstGeom>
        </p:spPr>
        <p:txBody>
          <a:bodyPr vert="horz" wrap="square" lIns="121920" tIns="60960" rIns="121920" bIns="60960" rtlCol="0">
            <a:normAutofit fontScale="25000" lnSpcReduction="20000"/>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0" b="1" dirty="0">
                <a:solidFill>
                  <a:prstClr val="black"/>
                </a:solidFill>
                <a:latin typeface="Calibri" panose="020F0502020204030204"/>
                <a:cs typeface="Calibri" panose="020F0502020204030204" pitchFamily="34" charset="0"/>
              </a:rPr>
              <a:t>Steps to Complete before Escalating to USPS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8000" b="1" dirty="0">
              <a:solidFill>
                <a:prstClr val="black"/>
              </a:solidFill>
              <a:latin typeface="Calibri" panose="020F0502020204030204"/>
              <a:cs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8000" b="1" dirty="0" err="1">
                <a:solidFill>
                  <a:prstClr val="black"/>
                </a:solidFill>
                <a:latin typeface="Calibri" panose="020F0502020204030204"/>
                <a:cs typeface="Calibri" panose="020F0502020204030204" pitchFamily="34" charset="0"/>
              </a:rPr>
              <a:t>iCAPS</a:t>
            </a:r>
            <a:r>
              <a:rPr lang="en-US" sz="8000" b="1" dirty="0">
                <a:solidFill>
                  <a:prstClr val="black"/>
                </a:solidFill>
                <a:latin typeface="Calibri" panose="020F0502020204030204"/>
                <a:cs typeface="Calibri" panose="020F0502020204030204" pitchFamily="34" charset="0"/>
              </a:rPr>
              <a:t>, DFAS &amp; SAM Mailers</a:t>
            </a:r>
            <a:endPar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-Establish EPS account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-If EPS account already established, determine if permit should be linked or if new account should be established</a:t>
            </a:r>
          </a:p>
          <a:p>
            <a:pPr marR="0" lvl="0" algn="l" defTabSz="1219170" rtl="0" eaLnBrk="1" fontAlgn="auto" latinLnBrk="0" hangingPunct="1">
              <a:lnSpc>
                <a:spcPct val="100000"/>
              </a:lnSpc>
              <a:spcBef>
                <a:spcPts val="0"/>
              </a:spcBef>
              <a:spcAft>
                <a:spcPts val="0"/>
              </a:spcAft>
              <a:buClrTx/>
              <a:buSzTx/>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-Once EPS account is established, reach out to Local BME or MSSC for escalation to EPS Team</a:t>
            </a:r>
          </a:p>
          <a:p>
            <a:pPr lvl="1" defTabSz="1219170">
              <a:defRPr/>
            </a:pPr>
            <a:r>
              <a:rPr lang="en-US" sz="8000" dirty="0">
                <a:solidFill>
                  <a:prstClr val="black"/>
                </a:solidFill>
                <a:latin typeface="Calibri" panose="020F0502020204030204"/>
                <a:cs typeface="Calibri" panose="020F0502020204030204" pitchFamily="34" charset="0"/>
              </a:rPr>
              <a:t>-Provide Contact Information &amp; EPS Account Number</a:t>
            </a:r>
            <a:endPar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PC Postage </a:t>
            </a:r>
            <a:r>
              <a:rPr lang="en-US" sz="8000" b="1" dirty="0">
                <a:solidFill>
                  <a:prstClr val="black"/>
                </a:solidFill>
                <a:latin typeface="Calibri" panose="020F0502020204030204"/>
                <a:cs typeface="Calibri" panose="020F0502020204030204" pitchFamily="34" charset="0"/>
              </a:rPr>
              <a:t>M</a:t>
            </a:r>
            <a:r>
              <a:rPr kumimoji="0" lang="en-US" sz="80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ailers</a:t>
            </a:r>
            <a:endPar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lvl="0" defTabSz="1219170">
              <a:defRPr/>
            </a:pPr>
            <a:r>
              <a:rPr lang="en-US" sz="8000" dirty="0">
                <a:solidFill>
                  <a:prstClr val="black"/>
                </a:solidFill>
                <a:cs typeface="Calibri" panose="020F0502020204030204" pitchFamily="34" charset="0"/>
              </a:rPr>
              <a:t>-Establish EPS account </a:t>
            </a:r>
          </a:p>
          <a:p>
            <a:pPr lvl="0" defTabSz="1219170">
              <a:defRPr/>
            </a:pPr>
            <a:r>
              <a:rPr lang="en-US" sz="8000" dirty="0">
                <a:solidFill>
                  <a:prstClr val="black"/>
                </a:solidFill>
                <a:cs typeface="Calibri" panose="020F0502020204030204" pitchFamily="34" charset="0"/>
              </a:rPr>
              <a:t>-If EPS account already established, determine if permit should be linked or if new account should be established</a:t>
            </a:r>
          </a:p>
          <a:p>
            <a:pPr lvl="0" defTabSz="1219170">
              <a:defRPr/>
            </a:pPr>
            <a:r>
              <a:rPr lang="en-US" sz="8000" dirty="0">
                <a:solidFill>
                  <a:prstClr val="black"/>
                </a:solidFill>
                <a:cs typeface="Calibri" panose="020F0502020204030204" pitchFamily="34" charset="0"/>
              </a:rPr>
              <a:t>-Steps to link permit vary upon postage vendors</a:t>
            </a:r>
          </a:p>
          <a:p>
            <a:pPr lvl="0" defTabSz="1219170">
              <a:defRPr/>
            </a:pPr>
            <a:r>
              <a:rPr lang="en-US" sz="8000" dirty="0">
                <a:solidFill>
                  <a:prstClr val="black"/>
                </a:solidFill>
                <a:cs typeface="Calibri" panose="020F0502020204030204" pitchFamily="34" charset="0"/>
              </a:rPr>
              <a:t>-Reach out to Vendor if steps have not been provided</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8000" b="1" dirty="0">
                <a:solidFill>
                  <a:prstClr val="black"/>
                </a:solidFill>
                <a:latin typeface="Calibri" panose="020F0502020204030204"/>
                <a:cs typeface="Calibri" panose="020F0502020204030204" pitchFamily="34" charset="0"/>
              </a:rPr>
              <a:t>-</a:t>
            </a: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Refer to  </a:t>
            </a:r>
            <a:r>
              <a:rPr kumimoji="0" lang="en-US" sz="8000" b="0" i="0" u="none"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4">
                  <a:extLst>
                    <a:ext uri="{A12FA001-AC4F-418D-AE19-62706E023703}">
                      <ahyp:hlinkClr xmlns:ahyp="http://schemas.microsoft.com/office/drawing/2018/hyperlinkcolor" val="tx"/>
                    </a:ext>
                  </a:extLst>
                </a:hlinkClick>
              </a:rPr>
              <a:t>EPS PC Postage Fact Sheet</a:t>
            </a:r>
            <a:endParaRPr kumimoji="0" lang="en-US" sz="8000" b="0" i="0" u="none"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Pitney Bowes Mailers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kumimoji="0" lang="en-US" sz="8000" b="0" i="0" u="none" strike="noStrike" kern="1200" cap="none" spc="0" normalizeH="0" baseline="0" noProof="0" dirty="0">
                <a:ln>
                  <a:noFill/>
                </a:ln>
                <a:effectLst/>
                <a:uLnTx/>
                <a:uFillTx/>
                <a:latin typeface="Calibri" panose="020F0502020204030204"/>
                <a:ea typeface="+mn-ea"/>
                <a:cs typeface="Calibri" panose="020F0502020204030204" pitchFamily="34" charset="0"/>
              </a:rPr>
              <a:t>Reach out to your Pitney Bowes Rep</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effectLst/>
                <a:uLnTx/>
                <a:uFillTx/>
                <a:latin typeface="Calibri" panose="020F0502020204030204"/>
                <a:ea typeface="+mn-ea"/>
                <a:cs typeface="Calibri" panose="020F0502020204030204" pitchFamily="34" charset="0"/>
              </a:rPr>
              <a:t>-If you need additional assistance, reach out to Local BME or MSSC</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8000" b="1" i="0" u="none" strike="noStrike" kern="1200" cap="none" spc="0" normalizeH="0" baseline="0" noProof="0" dirty="0">
              <a:ln>
                <a:noFill/>
              </a:ln>
              <a:solidFill>
                <a:srgbClr val="333366"/>
              </a:solidFill>
              <a:effectLst/>
              <a:uLnTx/>
              <a:uFillTx/>
              <a:latin typeface="Calibri" panose="020F0502020204030204"/>
              <a:ea typeface="+mn-ea"/>
              <a:cs typeface="Calibri" panose="020F0502020204030204" pitchFamily="34" charset="0"/>
            </a:endParaRP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0" b="1" i="0" u="none" strike="noStrike" kern="1200" cap="none" spc="0" normalizeH="0" baseline="0" noProof="0" dirty="0">
              <a:ln>
                <a:noFill/>
              </a:ln>
              <a:solidFill>
                <a:srgbClr val="333366"/>
              </a:solidFill>
              <a:effectLst/>
              <a:uLnTx/>
              <a:uFillTx/>
              <a:latin typeface="Calibri" panose="020F0502020204030204"/>
              <a:ea typeface="+mn-ea"/>
              <a:cs typeface="Calibri" panose="020F0502020204030204" pitchFamily="34" charset="0"/>
            </a:endParaRP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15" name="Rectangle: Rounded Corners 7">
            <a:extLst>
              <a:ext uri="{FF2B5EF4-FFF2-40B4-BE49-F238E27FC236}">
                <a16:creationId xmlns:a16="http://schemas.microsoft.com/office/drawing/2014/main" id="{2192F125-4D6B-4431-B916-B177B80059F2}"/>
              </a:ext>
            </a:extLst>
          </p:cNvPr>
          <p:cNvSpPr/>
          <p:nvPr/>
        </p:nvSpPr>
        <p:spPr>
          <a:xfrm>
            <a:off x="193422" y="1581861"/>
            <a:ext cx="7453497" cy="336213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Calibri" panose="020F0502020204030204" pitchFamily="34" charset="0"/>
            </a:endParaRPr>
          </a:p>
        </p:txBody>
      </p:sp>
      <p:graphicFrame>
        <p:nvGraphicFramePr>
          <p:cNvPr id="16" name="Table 15">
            <a:extLst>
              <a:ext uri="{FF2B5EF4-FFF2-40B4-BE49-F238E27FC236}">
                <a16:creationId xmlns:a16="http://schemas.microsoft.com/office/drawing/2014/main" id="{46040A85-2533-4837-BAA3-A7AE7518F330}"/>
              </a:ext>
            </a:extLst>
          </p:cNvPr>
          <p:cNvGraphicFramePr>
            <a:graphicFrameLocks noGrp="1"/>
          </p:cNvGraphicFramePr>
          <p:nvPr>
            <p:extLst>
              <p:ext uri="{D42A27DB-BD31-4B8C-83A1-F6EECF244321}">
                <p14:modId xmlns:p14="http://schemas.microsoft.com/office/powerpoint/2010/main" val="3700337010"/>
              </p:ext>
            </p:extLst>
          </p:nvPr>
        </p:nvGraphicFramePr>
        <p:xfrm>
          <a:off x="522733" y="1741811"/>
          <a:ext cx="6754890" cy="3032760"/>
        </p:xfrm>
        <a:graphic>
          <a:graphicData uri="http://schemas.openxmlformats.org/drawingml/2006/table">
            <a:tbl>
              <a:tblPr firstRow="1" firstCol="1" bandRow="1">
                <a:tableStyleId>{5C22544A-7EE6-4342-B048-85BDC9FD1C3A}</a:tableStyleId>
              </a:tblPr>
              <a:tblGrid>
                <a:gridCol w="3387023">
                  <a:extLst>
                    <a:ext uri="{9D8B030D-6E8A-4147-A177-3AD203B41FA5}">
                      <a16:colId xmlns:a16="http://schemas.microsoft.com/office/drawing/2014/main" val="35869285"/>
                    </a:ext>
                  </a:extLst>
                </a:gridCol>
                <a:gridCol w="3367867">
                  <a:extLst>
                    <a:ext uri="{9D8B030D-6E8A-4147-A177-3AD203B41FA5}">
                      <a16:colId xmlns:a16="http://schemas.microsoft.com/office/drawing/2014/main" val="3003664527"/>
                    </a:ext>
                  </a:extLst>
                </a:gridCol>
              </a:tblGrid>
              <a:tr h="2958870">
                <a:tc>
                  <a:txBody>
                    <a:bodyPr/>
                    <a:lstStyle/>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Priority Mail</a:t>
                      </a:r>
                    </a:p>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First-Class Mail, Letters, Cards, Flats, and Package Service USPS Marketing Mail, Letters, Flats, and Parcels</a:t>
                      </a:r>
                    </a:p>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Parcel Select</a:t>
                      </a:r>
                    </a:p>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Media Mail</a:t>
                      </a:r>
                    </a:p>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Library Mail</a:t>
                      </a:r>
                    </a:p>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Bound Printed Matter</a:t>
                      </a:r>
                    </a:p>
                    <a:p>
                      <a:pPr marL="342900" marR="0" lvl="0" indent="-342900">
                        <a:spcBef>
                          <a:spcPts val="0"/>
                        </a:spcBef>
                        <a:spcAft>
                          <a:spcPts val="0"/>
                        </a:spcAft>
                        <a:buFont typeface="Symbol" panose="05050102010706020507" pitchFamily="18" charset="2"/>
                        <a:buChar char=""/>
                      </a:pPr>
                      <a:r>
                        <a:rPr lang="en-US" sz="1400" b="0" dirty="0">
                          <a:solidFill>
                            <a:schemeClr val="tx1"/>
                          </a:solidFill>
                          <a:effectLst/>
                        </a:rPr>
                        <a:t>Periodicals</a:t>
                      </a:r>
                    </a:p>
                    <a:p>
                      <a:pPr marL="342900" marR="0" lvl="0" indent="-342900">
                        <a:spcBef>
                          <a:spcPts val="0"/>
                        </a:spcBef>
                        <a:spcAft>
                          <a:spcPts val="0"/>
                        </a:spcAft>
                        <a:buFont typeface="Symbol" panose="05050102010706020507" pitchFamily="18" charset="2"/>
                        <a:buChar char=""/>
                      </a:pPr>
                      <a:r>
                        <a:rPr lang="en-US" sz="1400" b="0" dirty="0">
                          <a:solidFill>
                            <a:schemeClr val="tx1"/>
                          </a:solidFill>
                          <a:effectLst/>
                        </a:rPr>
                        <a:t>Premium Forwarding Service Commercial (PFSC)</a:t>
                      </a:r>
                      <a:endParaRPr lang="en-US" sz="1400" b="1"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500" b="0" dirty="0">
                          <a:solidFill>
                            <a:schemeClr val="tx1"/>
                          </a:solidFill>
                          <a:effectLst/>
                        </a:rPr>
                        <a:t>Premium Forwarding Service Local (PFSL) </a:t>
                      </a:r>
                      <a:r>
                        <a:rPr lang="en-US" sz="1500" b="1" dirty="0">
                          <a:solidFill>
                            <a:srgbClr val="FF0000"/>
                          </a:solidFill>
                          <a:effectLst/>
                        </a:rPr>
                        <a:t>NEW!</a:t>
                      </a:r>
                    </a:p>
                    <a:p>
                      <a:pPr marL="342900" marR="0" lvl="0" indent="-342900">
                        <a:spcBef>
                          <a:spcPts val="0"/>
                        </a:spcBef>
                        <a:spcAft>
                          <a:spcPts val="0"/>
                        </a:spcAft>
                        <a:buFont typeface="Symbol" panose="05050102010706020507" pitchFamily="18" charset="2"/>
                        <a:buChar char=""/>
                      </a:pPr>
                      <a:endParaRPr lang="en-US" sz="1500" b="0" dirty="0">
                        <a:solidFill>
                          <a:schemeClr val="tx1"/>
                        </a:solidFill>
                        <a:effectLst/>
                      </a:endParaRPr>
                    </a:p>
                  </a:txBody>
                  <a:tcPr marT="0" marB="0">
                    <a:solidFill>
                      <a:schemeClr val="bg1">
                        <a:lumMod val="85000"/>
                      </a:schemeClr>
                    </a:solidFill>
                  </a:tcPr>
                </a:tc>
                <a:tc>
                  <a:txBody>
                    <a:bodyPr/>
                    <a:lstStyle/>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International Products</a:t>
                      </a:r>
                    </a:p>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Third-Party Billing (TPB)</a:t>
                      </a:r>
                    </a:p>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BRM/QBRM</a:t>
                      </a:r>
                    </a:p>
                    <a:p>
                      <a:pPr marL="342900" marR="0" lvl="0" indent="-342900">
                        <a:spcBef>
                          <a:spcPts val="0"/>
                        </a:spcBef>
                        <a:spcAft>
                          <a:spcPts val="0"/>
                        </a:spcAft>
                        <a:buFont typeface="Calibri" panose="020F0502020204030204" pitchFamily="34" charset="0"/>
                        <a:buChar char="•"/>
                      </a:pPr>
                      <a:r>
                        <a:rPr lang="en-US" sz="1400" b="0" dirty="0" err="1">
                          <a:solidFill>
                            <a:schemeClr val="tx1"/>
                          </a:solidFill>
                          <a:effectLst/>
                        </a:rPr>
                        <a:t>eVS</a:t>
                      </a:r>
                      <a:r>
                        <a:rPr lang="en-US" sz="1400" b="0" dirty="0">
                          <a:solidFill>
                            <a:schemeClr val="tx1"/>
                          </a:solidFill>
                          <a:effectLst/>
                        </a:rPr>
                        <a:t>/</a:t>
                      </a:r>
                      <a:r>
                        <a:rPr lang="en-US" sz="1400" b="0" dirty="0" err="1">
                          <a:solidFill>
                            <a:schemeClr val="tx1"/>
                          </a:solidFill>
                          <a:effectLst/>
                        </a:rPr>
                        <a:t>CNSBPro</a:t>
                      </a:r>
                      <a:r>
                        <a:rPr lang="en-US" sz="1400" b="0" dirty="0">
                          <a:solidFill>
                            <a:schemeClr val="tx1"/>
                          </a:solidFill>
                          <a:effectLst/>
                        </a:rPr>
                        <a:t> </a:t>
                      </a:r>
                    </a:p>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USPS Returns**</a:t>
                      </a:r>
                    </a:p>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PC Postage/Endicia*</a:t>
                      </a:r>
                    </a:p>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DFAS/SAM*</a:t>
                      </a:r>
                    </a:p>
                    <a:p>
                      <a:pPr marL="342900" marR="0" lvl="0" indent="-342900">
                        <a:spcBef>
                          <a:spcPts val="0"/>
                        </a:spcBef>
                        <a:spcAft>
                          <a:spcPts val="0"/>
                        </a:spcAft>
                        <a:buFont typeface="Calibri" panose="020F0502020204030204" pitchFamily="34" charset="0"/>
                        <a:buChar char="•"/>
                      </a:pPr>
                      <a:r>
                        <a:rPr lang="en-US" sz="1400" b="0" dirty="0" err="1">
                          <a:solidFill>
                            <a:schemeClr val="tx1"/>
                          </a:solidFill>
                          <a:effectLst/>
                        </a:rPr>
                        <a:t>iCAPS</a:t>
                      </a:r>
                      <a:r>
                        <a:rPr lang="en-US" sz="1400" b="0" dirty="0">
                          <a:solidFill>
                            <a:schemeClr val="tx1"/>
                          </a:solidFill>
                          <a:effectLst/>
                        </a:rPr>
                        <a:t>*</a:t>
                      </a:r>
                    </a:p>
                    <a:p>
                      <a:pPr marL="342900" marR="0" lvl="0" indent="-342900">
                        <a:spcBef>
                          <a:spcPts val="0"/>
                        </a:spcBef>
                        <a:spcAft>
                          <a:spcPts val="0"/>
                        </a:spcAft>
                        <a:buFont typeface="Calibri" panose="020F0502020204030204" pitchFamily="34" charset="0"/>
                        <a:buChar char="•"/>
                      </a:pPr>
                      <a:r>
                        <a:rPr lang="en-US" sz="1400" b="0" dirty="0">
                          <a:solidFill>
                            <a:schemeClr val="tx1"/>
                          </a:solidFill>
                          <a:effectLst/>
                        </a:rPr>
                        <a:t>Pitney Bowes customers using only the products above</a:t>
                      </a:r>
                    </a:p>
                    <a:p>
                      <a:pPr marL="342900" marR="0" lvl="0" indent="-342900" algn="l" defTabSz="121917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Commercial Package Intercept (CPI) </a:t>
                      </a:r>
                      <a:r>
                        <a:rPr lang="en-US" sz="1400" b="1" dirty="0">
                          <a:solidFill>
                            <a:srgbClr val="FF0000"/>
                          </a:solidFill>
                          <a:effectLst/>
                        </a:rPr>
                        <a:t>NEW!</a:t>
                      </a:r>
                    </a:p>
                    <a:p>
                      <a:pPr marL="342900" marR="0" lvl="0" indent="-342900" algn="l" defTabSz="1219170" rtl="0" eaLnBrk="1" fontAlgn="auto" latinLnBrk="0" hangingPunct="1">
                        <a:lnSpc>
                          <a:spcPct val="100000"/>
                        </a:lnSpc>
                        <a:spcBef>
                          <a:spcPts val="0"/>
                        </a:spcBef>
                        <a:spcAft>
                          <a:spcPts val="0"/>
                        </a:spcAft>
                        <a:buClrTx/>
                        <a:buSzTx/>
                        <a:buFont typeface="Calibri" panose="020F0502020204030204" pitchFamily="34" charset="0"/>
                        <a:buChar char="•"/>
                        <a:tabLst/>
                        <a:defRPr/>
                      </a:pPr>
                      <a:endParaRPr lang="en-US" sz="1400" b="1" dirty="0">
                        <a:solidFill>
                          <a:srgbClr val="FF0000"/>
                        </a:solidFill>
                        <a:effectLst/>
                      </a:endParaRPr>
                    </a:p>
                    <a:p>
                      <a:pPr marL="0" marR="0" lvl="0" indent="0">
                        <a:spcBef>
                          <a:spcPts val="0"/>
                        </a:spcBef>
                        <a:spcAft>
                          <a:spcPts val="0"/>
                        </a:spcAft>
                        <a:buFont typeface="Calibri" panose="020F0502020204030204" pitchFamily="34" charset="0"/>
                        <a:buNone/>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T="0" marB="0">
                    <a:solidFill>
                      <a:schemeClr val="bg1">
                        <a:lumMod val="85000"/>
                      </a:schemeClr>
                    </a:solidFill>
                  </a:tcPr>
                </a:tc>
                <a:extLst>
                  <a:ext uri="{0D108BD9-81ED-4DB2-BD59-A6C34878D82A}">
                    <a16:rowId xmlns:a16="http://schemas.microsoft.com/office/drawing/2014/main" val="1359313668"/>
                  </a:ext>
                </a:extLst>
              </a:tr>
            </a:tbl>
          </a:graphicData>
        </a:graphic>
      </p:graphicFrame>
      <p:sp>
        <p:nvSpPr>
          <p:cNvPr id="23" name="TextBox 22">
            <a:extLst>
              <a:ext uri="{FF2B5EF4-FFF2-40B4-BE49-F238E27FC236}">
                <a16:creationId xmlns:a16="http://schemas.microsoft.com/office/drawing/2014/main" id="{9D182224-BA4A-40D0-BCF2-74A44DD24459}"/>
              </a:ext>
            </a:extLst>
          </p:cNvPr>
          <p:cNvSpPr txBox="1"/>
          <p:nvPr/>
        </p:nvSpPr>
        <p:spPr>
          <a:xfrm>
            <a:off x="545271" y="5159979"/>
            <a:ext cx="6946679" cy="872067"/>
          </a:xfrm>
          <a:prstGeom prst="rect">
            <a:avLst/>
          </a:prstGeom>
        </p:spPr>
        <p:txBody>
          <a:bodyPr vert="horz" wrap="square" lIns="121920" tIns="60960" rIns="121920" bIns="60960" rtlCol="0">
            <a:normAutofit fontScale="92500" lnSpcReduction="10000"/>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333366"/>
                </a:solidFill>
                <a:effectLst/>
                <a:uLnTx/>
                <a:uFillTx/>
                <a:latin typeface="Calibri" panose="020F0502020204030204"/>
                <a:ea typeface="+mn-ea"/>
                <a:cs typeface="Calibri" panose="020F0502020204030204" pitchFamily="34" charset="0"/>
              </a:rPr>
              <a:t>**</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Merchandise Return Service (MRS) and Scan Based Payment (SBP) was retired on August 28, 2020. MRS/SBP customers was migrated to USPS Returns and EPS</a:t>
            </a: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88456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96FFB17F-724A-4DF3-9065-29FDAAC746ED}"/>
              </a:ext>
            </a:extLst>
          </p:cNvPr>
          <p:cNvSpPr txBox="1">
            <a:spLocks/>
          </p:cNvSpPr>
          <p:nvPr/>
        </p:nvSpPr>
        <p:spPr>
          <a:xfrm>
            <a:off x="15515824" y="8651557"/>
            <a:ext cx="740176" cy="49244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48097FF-F5A5-44DD-A63A-7DB20EA0EB97}" type="slidenum">
              <a:rPr lang="en-US" sz="2400">
                <a:solidFill>
                  <a:srgbClr val="171616">
                    <a:tint val="75000"/>
                  </a:srgbClr>
                </a:solidFill>
                <a:latin typeface="Arial Black"/>
              </a:rPr>
              <a:pPr algn="r">
                <a:defRPr/>
              </a:pPr>
              <a:t>7</a:t>
            </a:fld>
            <a:endParaRPr lang="en-US" sz="2400" dirty="0">
              <a:solidFill>
                <a:srgbClr val="171616">
                  <a:tint val="75000"/>
                </a:srgbClr>
              </a:solidFill>
              <a:latin typeface="Arial Black"/>
            </a:endParaRPr>
          </a:p>
        </p:txBody>
      </p:sp>
      <p:sp>
        <p:nvSpPr>
          <p:cNvPr id="5" name="Rectangle 4">
            <a:extLst>
              <a:ext uri="{FF2B5EF4-FFF2-40B4-BE49-F238E27FC236}">
                <a16:creationId xmlns:a16="http://schemas.microsoft.com/office/drawing/2014/main" id="{EB15A926-7F83-41F4-A46E-FAC05D2B8384}"/>
              </a:ext>
            </a:extLst>
          </p:cNvPr>
          <p:cNvSpPr/>
          <p:nvPr/>
        </p:nvSpPr>
        <p:spPr>
          <a:xfrm>
            <a:off x="155643" y="954823"/>
            <a:ext cx="15758434" cy="461665"/>
          </a:xfrm>
          <a:prstGeom prst="rect">
            <a:avLst/>
          </a:prstGeom>
        </p:spPr>
        <p:txBody>
          <a:bodyPr wrap="square">
            <a:spAutoFit/>
          </a:bodyPr>
          <a:lstStyle/>
          <a:p>
            <a:pPr defTabSz="1219170">
              <a:defRPr/>
            </a:pPr>
            <a:r>
              <a:rPr lang="en-US" sz="2400" b="1" dirty="0">
                <a:solidFill>
                  <a:prstClr val="black"/>
                </a:solidFill>
                <a:latin typeface="Calibri" panose="020F0502020204030204"/>
              </a:rPr>
              <a:t>Customers need to complete two steps to delink their EMCA from CAPS and establish NCMS payment for their EMCA</a:t>
            </a:r>
            <a:endParaRPr lang="en-US" sz="2400" b="1" dirty="0">
              <a:solidFill>
                <a:prstClr val="black"/>
              </a:solidFill>
              <a:latin typeface="Calibri" panose="020F0502020204030204"/>
              <a:sym typeface="Gotham"/>
            </a:endParaRPr>
          </a:p>
        </p:txBody>
      </p:sp>
      <p:sp>
        <p:nvSpPr>
          <p:cNvPr id="2" name="Rectangle 1">
            <a:extLst>
              <a:ext uri="{FF2B5EF4-FFF2-40B4-BE49-F238E27FC236}">
                <a16:creationId xmlns:a16="http://schemas.microsoft.com/office/drawing/2014/main" id="{72312B92-70AE-47AA-8B99-566A7AB2CEE3}"/>
              </a:ext>
            </a:extLst>
          </p:cNvPr>
          <p:cNvSpPr/>
          <p:nvPr/>
        </p:nvSpPr>
        <p:spPr>
          <a:xfrm>
            <a:off x="374574" y="1448382"/>
            <a:ext cx="11123519" cy="5606471"/>
          </a:xfrm>
          <a:prstGeom prst="rect">
            <a:avLst/>
          </a:prstGeom>
          <a:ln>
            <a:solidFill>
              <a:srgbClr val="4F81BD"/>
            </a:solidFill>
          </a:ln>
          <a:scene3d>
            <a:camera prst="orthographicFront"/>
            <a:lightRig rig="threePt" dir="t"/>
          </a:scene3d>
          <a:sp3d prstMaterial="softEdge">
            <a:bevelT w="165100" prst="coolSlant"/>
            <a:bevelB/>
          </a:sp3d>
        </p:spPr>
        <p:txBody>
          <a:bodyPr wrap="square">
            <a:spAutoFit/>
          </a:bodyPr>
          <a:lstStyle/>
          <a:p>
            <a:pPr defTabSz="1219170">
              <a:lnSpc>
                <a:spcPct val="110000"/>
              </a:lnSpc>
              <a:spcAft>
                <a:spcPts val="800"/>
              </a:spcAft>
            </a:pPr>
            <a:r>
              <a:rPr lang="en-US" b="1" kern="1400" dirty="0">
                <a:solidFill>
                  <a:srgbClr val="000000"/>
                </a:solidFill>
                <a:latin typeface="Calibri" panose="020F0502020204030204" pitchFamily="34" charset="0"/>
              </a:rPr>
              <a:t>Step 1— Complete and sign the USPS </a:t>
            </a:r>
            <a:r>
              <a:rPr lang="en-US" b="1" kern="1400" dirty="0">
                <a:solidFill>
                  <a:srgbClr val="0000FF"/>
                </a:solidFill>
                <a:latin typeface="Calibri" panose="020F0502020204030204" pitchFamily="34" charset="0"/>
                <a:hlinkClick r:id="rId3">
                  <a:extLst>
                    <a:ext uri="{A12FA001-AC4F-418D-AE19-62706E023703}">
                      <ahyp:hlinkClr xmlns:ahyp="http://schemas.microsoft.com/office/drawing/2018/hyperlinkcolor" val="tx"/>
                    </a:ext>
                  </a:extLst>
                </a:hlinkClick>
              </a:rPr>
              <a:t>PS Form </a:t>
            </a:r>
            <a:r>
              <a:rPr lang="en-US" u="sng" dirty="0">
                <a:solidFill>
                  <a:srgbClr val="0000FF"/>
                </a:solidFill>
                <a:hlinkClick r:id="rId3">
                  <a:extLst>
                    <a:ext uri="{A12FA001-AC4F-418D-AE19-62706E023703}">
                      <ahyp:hlinkClr xmlns:ahyp="http://schemas.microsoft.com/office/drawing/2018/hyperlinkcolor" val="tx"/>
                    </a:ext>
                  </a:extLst>
                </a:hlinkClick>
              </a:rPr>
              <a:t>5639 </a:t>
            </a:r>
            <a:r>
              <a:rPr lang="en-US" b="1" kern="1400" dirty="0">
                <a:solidFill>
                  <a:srgbClr val="000000"/>
                </a:solidFill>
                <a:latin typeface="Calibri" panose="020F0502020204030204" pitchFamily="34" charset="0"/>
              </a:rPr>
              <a:t>and fax or mail to Stamp Fulfillment Service:</a:t>
            </a:r>
            <a:endParaRPr lang="en-US" sz="1400" kern="1400" dirty="0">
              <a:solidFill>
                <a:srgbClr val="000000"/>
              </a:solidFill>
              <a:latin typeface="Calibri" panose="020F0502020204030204" pitchFamily="34" charset="0"/>
            </a:endParaRPr>
          </a:p>
          <a:p>
            <a:pPr marL="914377" indent="-304792" defTabSz="1219170">
              <a:lnSpc>
                <a:spcPct val="110000"/>
              </a:lnSpc>
              <a:spcAft>
                <a:spcPts val="800"/>
              </a:spcAft>
            </a:pPr>
            <a:r>
              <a:rPr lang="en-US" sz="1400" kern="1400" dirty="0">
                <a:solidFill>
                  <a:srgbClr val="000000"/>
                </a:solidFill>
                <a:latin typeface="Symbol" panose="05050102010706020507" pitchFamily="18" charset="2"/>
              </a:rPr>
              <a:t>·</a:t>
            </a:r>
            <a:r>
              <a:rPr lang="en-US" sz="1400" kern="1400" dirty="0">
                <a:solidFill>
                  <a:srgbClr val="000000"/>
                </a:solidFill>
                <a:latin typeface="Calibri" panose="020F0502020204030204" pitchFamily="34" charset="0"/>
              </a:rPr>
              <a:t> </a:t>
            </a:r>
            <a:r>
              <a:rPr lang="en-US" b="1" kern="1400" dirty="0">
                <a:solidFill>
                  <a:srgbClr val="000000"/>
                </a:solidFill>
                <a:latin typeface="Calibri" panose="020F0502020204030204" pitchFamily="34" charset="0"/>
              </a:rPr>
              <a:t>Fax</a:t>
            </a:r>
            <a:r>
              <a:rPr lang="en-US" kern="1400" dirty="0">
                <a:solidFill>
                  <a:srgbClr val="000000"/>
                </a:solidFill>
                <a:latin typeface="Calibri" panose="020F0502020204030204" pitchFamily="34" charset="0"/>
              </a:rPr>
              <a:t> - (816) 545-1212    </a:t>
            </a:r>
            <a:endParaRPr lang="en-US" sz="1400" kern="1400" dirty="0">
              <a:solidFill>
                <a:srgbClr val="000000"/>
              </a:solidFill>
              <a:latin typeface="Calibri" panose="020F0502020204030204" pitchFamily="34" charset="0"/>
            </a:endParaRPr>
          </a:p>
          <a:p>
            <a:pPr marL="914377" indent="-304792" defTabSz="1219170">
              <a:lnSpc>
                <a:spcPct val="110000"/>
              </a:lnSpc>
              <a:spcAft>
                <a:spcPts val="800"/>
              </a:spcAft>
            </a:pPr>
            <a:r>
              <a:rPr lang="en-US" sz="1400" kern="1400" dirty="0">
                <a:solidFill>
                  <a:srgbClr val="000000"/>
                </a:solidFill>
                <a:latin typeface="Symbol" panose="05050102010706020507" pitchFamily="18" charset="2"/>
              </a:rPr>
              <a:t>·</a:t>
            </a:r>
            <a:r>
              <a:rPr lang="en-US" sz="1400" kern="1400" dirty="0">
                <a:solidFill>
                  <a:srgbClr val="000000"/>
                </a:solidFill>
                <a:latin typeface="Calibri" panose="020F0502020204030204" pitchFamily="34" charset="0"/>
              </a:rPr>
              <a:t> </a:t>
            </a:r>
            <a:r>
              <a:rPr lang="en-US" b="1" kern="1400" dirty="0">
                <a:solidFill>
                  <a:srgbClr val="000000"/>
                </a:solidFill>
                <a:latin typeface="Calibri" panose="020F0502020204030204" pitchFamily="34" charset="0"/>
              </a:rPr>
              <a:t>Mail</a:t>
            </a:r>
            <a:r>
              <a:rPr lang="en-US" kern="1400" dirty="0">
                <a:solidFill>
                  <a:srgbClr val="000000"/>
                </a:solidFill>
                <a:latin typeface="Calibri" panose="020F0502020204030204" pitchFamily="34" charset="0"/>
              </a:rPr>
              <a:t>  USPS Corporate Account</a:t>
            </a:r>
            <a:endParaRPr lang="en-US" sz="1400" kern="1400" dirty="0">
              <a:solidFill>
                <a:srgbClr val="000000"/>
              </a:solidFill>
              <a:latin typeface="Calibri" panose="020F0502020204030204" pitchFamily="34" charset="0"/>
            </a:endParaRPr>
          </a:p>
          <a:p>
            <a:pPr marL="609585" defTabSz="1219170">
              <a:lnSpc>
                <a:spcPct val="110000"/>
              </a:lnSpc>
              <a:spcAft>
                <a:spcPts val="800"/>
              </a:spcAft>
            </a:pPr>
            <a:r>
              <a:rPr lang="en-US" kern="1400" dirty="0">
                <a:solidFill>
                  <a:srgbClr val="000000"/>
                </a:solidFill>
                <a:latin typeface="Calibri" panose="020F0502020204030204" pitchFamily="34" charset="0"/>
              </a:rPr>
              <a:t>       	    ATTN: USPS CA Coordinator</a:t>
            </a:r>
            <a:endParaRPr lang="en-US" sz="1400" kern="1400" dirty="0">
              <a:solidFill>
                <a:srgbClr val="000000"/>
              </a:solidFill>
              <a:latin typeface="Calibri" panose="020F0502020204030204" pitchFamily="34" charset="0"/>
            </a:endParaRPr>
          </a:p>
          <a:p>
            <a:pPr marL="609585" defTabSz="1219170">
              <a:lnSpc>
                <a:spcPct val="110000"/>
              </a:lnSpc>
              <a:spcAft>
                <a:spcPts val="800"/>
              </a:spcAft>
            </a:pPr>
            <a:r>
              <a:rPr lang="en-US" kern="1400" dirty="0">
                <a:solidFill>
                  <a:srgbClr val="000000"/>
                </a:solidFill>
                <a:latin typeface="Calibri" panose="020F0502020204030204" pitchFamily="34" charset="0"/>
              </a:rPr>
              <a:t>     	    8300 NE Underground Dr. Pillar 210</a:t>
            </a:r>
            <a:endParaRPr lang="en-US" sz="1400" kern="1400" dirty="0">
              <a:solidFill>
                <a:srgbClr val="000000"/>
              </a:solidFill>
              <a:latin typeface="Calibri" panose="020F0502020204030204" pitchFamily="34" charset="0"/>
            </a:endParaRPr>
          </a:p>
          <a:p>
            <a:pPr marL="609585" defTabSz="1219170">
              <a:lnSpc>
                <a:spcPct val="110000"/>
              </a:lnSpc>
              <a:spcAft>
                <a:spcPts val="800"/>
              </a:spcAft>
            </a:pPr>
            <a:r>
              <a:rPr lang="en-US" kern="1400" dirty="0">
                <a:solidFill>
                  <a:srgbClr val="000000"/>
                </a:solidFill>
                <a:latin typeface="Calibri" panose="020F0502020204030204" pitchFamily="34" charset="0"/>
              </a:rPr>
              <a:t> 	    Kansas City MO 64144-0001 </a:t>
            </a:r>
            <a:endParaRPr lang="en-US" sz="1333" kern="1400" dirty="0">
              <a:solidFill>
                <a:srgbClr val="000000"/>
              </a:solidFill>
              <a:latin typeface="Calibri" panose="020F0502020204030204" pitchFamily="34" charset="0"/>
            </a:endParaRPr>
          </a:p>
          <a:p>
            <a:pPr defTabSz="1219170">
              <a:lnSpc>
                <a:spcPct val="110000"/>
              </a:lnSpc>
              <a:spcAft>
                <a:spcPts val="800"/>
              </a:spcAft>
            </a:pPr>
            <a:r>
              <a:rPr lang="en-US" b="1" kern="1400" dirty="0">
                <a:solidFill>
                  <a:srgbClr val="000000"/>
                </a:solidFill>
                <a:latin typeface="Calibri" panose="020F0502020204030204" pitchFamily="34" charset="0"/>
              </a:rPr>
              <a:t>Step 2— Email a letter to the CAPS team requesting to de-link your EMCA from CAPS; see sample letter is below:</a:t>
            </a:r>
          </a:p>
          <a:p>
            <a:pPr defTabSz="1219170">
              <a:lnSpc>
                <a:spcPct val="110000"/>
              </a:lnSpc>
              <a:spcAft>
                <a:spcPts val="800"/>
              </a:spcAft>
            </a:pPr>
            <a:endParaRPr lang="en-US" b="1" kern="1400" dirty="0">
              <a:solidFill>
                <a:srgbClr val="000000"/>
              </a:solidFill>
              <a:latin typeface="Calibri" panose="020F0502020204030204" pitchFamily="34" charset="0"/>
            </a:endParaRPr>
          </a:p>
          <a:p>
            <a:pPr defTabSz="1219170">
              <a:lnSpc>
                <a:spcPct val="110000"/>
              </a:lnSpc>
              <a:spcAft>
                <a:spcPts val="800"/>
              </a:spcAft>
            </a:pPr>
            <a:endParaRPr lang="en-US" b="1" kern="1400" dirty="0">
              <a:solidFill>
                <a:srgbClr val="000000"/>
              </a:solidFill>
              <a:latin typeface="Calibri" panose="020F0502020204030204" pitchFamily="34" charset="0"/>
            </a:endParaRPr>
          </a:p>
          <a:p>
            <a:pPr defTabSz="1219170">
              <a:lnSpc>
                <a:spcPct val="110000"/>
              </a:lnSpc>
              <a:spcAft>
                <a:spcPts val="800"/>
              </a:spcAft>
            </a:pPr>
            <a:endParaRPr lang="en-US" b="1" kern="1400" dirty="0">
              <a:solidFill>
                <a:srgbClr val="000000"/>
              </a:solidFill>
              <a:latin typeface="Calibri" panose="020F0502020204030204" pitchFamily="34" charset="0"/>
            </a:endParaRPr>
          </a:p>
          <a:p>
            <a:pPr defTabSz="1219170">
              <a:lnSpc>
                <a:spcPct val="110000"/>
              </a:lnSpc>
              <a:spcAft>
                <a:spcPts val="800"/>
              </a:spcAft>
            </a:pPr>
            <a:endParaRPr lang="en-US" sz="1400" kern="1400" dirty="0">
              <a:solidFill>
                <a:srgbClr val="000000"/>
              </a:solidFill>
              <a:latin typeface="Calibri" panose="020F0502020204030204" pitchFamily="34" charset="0"/>
            </a:endParaRPr>
          </a:p>
          <a:p>
            <a:pPr marL="914377" indent="-304792" defTabSz="1219170">
              <a:lnSpc>
                <a:spcPct val="110000"/>
              </a:lnSpc>
              <a:spcAft>
                <a:spcPts val="800"/>
              </a:spcAft>
            </a:pPr>
            <a:r>
              <a:rPr lang="en-US" kern="1400" dirty="0">
                <a:solidFill>
                  <a:srgbClr val="000000"/>
                </a:solidFill>
                <a:latin typeface="Symbol" panose="05050102010706020507" pitchFamily="18" charset="2"/>
              </a:rPr>
              <a:t>·</a:t>
            </a:r>
            <a:r>
              <a:rPr lang="en-US" sz="1400" kern="1400" dirty="0">
                <a:solidFill>
                  <a:srgbClr val="000000"/>
                </a:solidFill>
                <a:latin typeface="Calibri" panose="020F0502020204030204" pitchFamily="34" charset="0"/>
              </a:rPr>
              <a:t> </a:t>
            </a:r>
            <a:r>
              <a:rPr lang="en-US" kern="1400" dirty="0">
                <a:solidFill>
                  <a:srgbClr val="000000"/>
                </a:solidFill>
                <a:latin typeface="Calibri" panose="020F0502020204030204" pitchFamily="34" charset="0"/>
              </a:rPr>
              <a:t>Email the letter to  </a:t>
            </a:r>
            <a:r>
              <a:rPr lang="en-US" b="1" kern="1400" dirty="0">
                <a:solidFill>
                  <a:srgbClr val="0000FF"/>
                </a:solidFill>
                <a:latin typeface="Calibri" panose="020F0502020204030204" pitchFamily="34" charset="0"/>
                <a:hlinkClick r:id="rId4">
                  <a:extLst>
                    <a:ext uri="{A12FA001-AC4F-418D-AE19-62706E023703}">
                      <ahyp:hlinkClr xmlns:ahyp="http://schemas.microsoft.com/office/drawing/2018/hyperlinkcolor" val="tx"/>
                    </a:ext>
                  </a:extLst>
                </a:hlinkClick>
              </a:rPr>
              <a:t>SSMCTAS@email.USPS.Gov</a:t>
            </a:r>
            <a:r>
              <a:rPr lang="en-US" b="1" kern="1400" dirty="0">
                <a:solidFill>
                  <a:srgbClr val="0000FF"/>
                </a:solidFill>
                <a:latin typeface="Calibri" panose="020F0502020204030204" pitchFamily="34" charset="0"/>
              </a:rPr>
              <a:t> </a:t>
            </a:r>
            <a:r>
              <a:rPr lang="en-US" kern="1400" dirty="0">
                <a:solidFill>
                  <a:srgbClr val="000000"/>
                </a:solidFill>
                <a:latin typeface="Calibri" panose="020F0502020204030204" pitchFamily="34" charset="0"/>
              </a:rPr>
              <a:t>with the Subject “EMCA De-Link Request CAPS XXXXX”</a:t>
            </a:r>
            <a:endParaRPr lang="en-US" sz="1400" kern="1400" dirty="0">
              <a:solidFill>
                <a:srgbClr val="000000"/>
              </a:solidFill>
              <a:latin typeface="Calibri" panose="020F0502020204030204" pitchFamily="34" charset="0"/>
            </a:endParaRPr>
          </a:p>
          <a:p>
            <a:pPr marL="914377" indent="-304792" defTabSz="1219170">
              <a:lnSpc>
                <a:spcPct val="110000"/>
              </a:lnSpc>
              <a:spcAft>
                <a:spcPts val="800"/>
              </a:spcAft>
            </a:pPr>
            <a:r>
              <a:rPr lang="en-US" kern="1400" dirty="0">
                <a:solidFill>
                  <a:srgbClr val="000000"/>
                </a:solidFill>
                <a:latin typeface="Symbol" panose="05050102010706020507" pitchFamily="18" charset="2"/>
              </a:rPr>
              <a:t>·</a:t>
            </a:r>
            <a:r>
              <a:rPr lang="en-US" sz="1400" kern="1400" dirty="0">
                <a:solidFill>
                  <a:srgbClr val="000000"/>
                </a:solidFill>
                <a:latin typeface="Calibri" panose="020F0502020204030204" pitchFamily="34" charset="0"/>
              </a:rPr>
              <a:t> </a:t>
            </a:r>
            <a:r>
              <a:rPr lang="en-US" kern="1400" dirty="0">
                <a:solidFill>
                  <a:srgbClr val="000000"/>
                </a:solidFill>
                <a:latin typeface="Calibri" panose="020F0502020204030204" pitchFamily="34" charset="0"/>
              </a:rPr>
              <a:t>The letter can be in word or PDF format and must be on the company’s letter head</a:t>
            </a:r>
            <a:endParaRPr lang="en-US" sz="1400" kern="1400" dirty="0">
              <a:solidFill>
                <a:srgbClr val="000000"/>
              </a:solidFill>
              <a:latin typeface="Calibri" panose="020F0502020204030204" pitchFamily="34" charset="0"/>
            </a:endParaRPr>
          </a:p>
          <a:p>
            <a:pPr marL="914377" indent="-304792" defTabSz="1219170">
              <a:lnSpc>
                <a:spcPct val="110000"/>
              </a:lnSpc>
              <a:spcAft>
                <a:spcPts val="800"/>
              </a:spcAft>
            </a:pPr>
            <a:r>
              <a:rPr lang="en-US" kern="1400" dirty="0">
                <a:solidFill>
                  <a:srgbClr val="000000"/>
                </a:solidFill>
                <a:latin typeface="Symbol" panose="05050102010706020507" pitchFamily="18" charset="2"/>
              </a:rPr>
              <a:t>·</a:t>
            </a:r>
            <a:r>
              <a:rPr lang="en-US" sz="1400" kern="1400" dirty="0">
                <a:solidFill>
                  <a:srgbClr val="000000"/>
                </a:solidFill>
                <a:latin typeface="Calibri" panose="020F0502020204030204" pitchFamily="34" charset="0"/>
              </a:rPr>
              <a:t> </a:t>
            </a:r>
            <a:r>
              <a:rPr lang="en-US" kern="1400" dirty="0">
                <a:solidFill>
                  <a:srgbClr val="000000"/>
                </a:solidFill>
                <a:latin typeface="Calibri" panose="020F0502020204030204" pitchFamily="34" charset="0"/>
              </a:rPr>
              <a:t>Make the effective date for CAPS de-linking 10 business days after you submit your PS 5639 form</a:t>
            </a:r>
            <a:r>
              <a:rPr lang="en-US" sz="1400" kern="1400" dirty="0">
                <a:solidFill>
                  <a:srgbClr val="000000"/>
                </a:solidFill>
                <a:latin typeface="Calibri" panose="020F0502020204030204" pitchFamily="34" charset="0"/>
              </a:rPr>
              <a:t> </a:t>
            </a:r>
          </a:p>
        </p:txBody>
      </p:sp>
      <p:pic>
        <p:nvPicPr>
          <p:cNvPr id="1026" name="Picture 2">
            <a:extLst>
              <a:ext uri="{FF2B5EF4-FFF2-40B4-BE49-F238E27FC236}">
                <a16:creationId xmlns:a16="http://schemas.microsoft.com/office/drawing/2014/main" id="{25BA104B-6299-4DC5-A9A8-AAE3A048EA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826" y="4272788"/>
            <a:ext cx="9188449" cy="1341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1029" name="AutoShape 5">
            <a:extLst>
              <a:ext uri="{FF2B5EF4-FFF2-40B4-BE49-F238E27FC236}">
                <a16:creationId xmlns:a16="http://schemas.microsoft.com/office/drawing/2014/main" id="{C7D29528-95C6-48D2-8E2B-3A47CA29AA52}"/>
              </a:ext>
            </a:extLst>
          </p:cNvPr>
          <p:cNvCxnSpPr>
            <a:cxnSpLocks noChangeShapeType="1"/>
          </p:cNvCxnSpPr>
          <p:nvPr/>
        </p:nvCxnSpPr>
        <p:spPr bwMode="auto">
          <a:xfrm flipV="1">
            <a:off x="751187" y="3857408"/>
            <a:ext cx="7844367" cy="12700"/>
          </a:xfrm>
          <a:prstGeom prst="straightConnector1">
            <a:avLst/>
          </a:prstGeom>
          <a:noFill/>
          <a:ln w="28575" cap="rnd" algn="ctr">
            <a:solidFill>
              <a:srgbClr val="4F81B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Rectangle 2">
            <a:extLst>
              <a:ext uri="{FF2B5EF4-FFF2-40B4-BE49-F238E27FC236}">
                <a16:creationId xmlns:a16="http://schemas.microsoft.com/office/drawing/2014/main" id="{E733E866-8E3D-4C0C-94A9-3F3468365023}"/>
              </a:ext>
            </a:extLst>
          </p:cNvPr>
          <p:cNvSpPr/>
          <p:nvPr/>
        </p:nvSpPr>
        <p:spPr>
          <a:xfrm>
            <a:off x="514281" y="7570598"/>
            <a:ext cx="10847625" cy="1264962"/>
          </a:xfrm>
          <a:prstGeom prst="rect">
            <a:avLst/>
          </a:prstGeom>
          <a:scene3d>
            <a:camera prst="orthographicFront"/>
            <a:lightRig rig="threePt" dir="t"/>
          </a:scene3d>
          <a:sp3d>
            <a:bevelT/>
            <a:bevelB/>
          </a:sp3d>
        </p:spPr>
        <p:txBody>
          <a:bodyPr wrap="square">
            <a:spAutoFit/>
          </a:bodyPr>
          <a:lstStyle/>
          <a:p>
            <a:pPr marL="304792" indent="-304792" defTabSz="1219170">
              <a:lnSpc>
                <a:spcPct val="119000"/>
              </a:lnSpc>
              <a:spcAft>
                <a:spcPts val="800"/>
              </a:spcAft>
            </a:pPr>
            <a:r>
              <a:rPr lang="en-US" sz="1400" kern="1400" dirty="0">
                <a:solidFill>
                  <a:srgbClr val="1F497D"/>
                </a:solidFill>
                <a:latin typeface="Symbol" panose="05050102010706020507" pitchFamily="18" charset="2"/>
              </a:rPr>
              <a:t>·</a:t>
            </a:r>
            <a:r>
              <a:rPr lang="en-US" sz="1400" kern="1400" dirty="0">
                <a:solidFill>
                  <a:srgbClr val="000000"/>
                </a:solidFill>
                <a:latin typeface="Calibri" panose="020F0502020204030204" pitchFamily="34" charset="0"/>
              </a:rPr>
              <a:t> </a:t>
            </a:r>
            <a:r>
              <a:rPr lang="en-US" kern="1400" dirty="0">
                <a:solidFill>
                  <a:srgbClr val="000000"/>
                </a:solidFill>
                <a:latin typeface="Calibri" panose="020F0502020204030204" pitchFamily="34" charset="0"/>
              </a:rPr>
              <a:t>Customers will not experience EMCA payment or PME service disruption related to this change </a:t>
            </a:r>
            <a:endParaRPr lang="en-US" sz="1400" kern="1400" dirty="0">
              <a:solidFill>
                <a:srgbClr val="000000"/>
              </a:solidFill>
              <a:latin typeface="Calibri" panose="020F0502020204030204" pitchFamily="34" charset="0"/>
            </a:endParaRPr>
          </a:p>
          <a:p>
            <a:pPr marL="304792" indent="-304792" defTabSz="1219170">
              <a:lnSpc>
                <a:spcPct val="119000"/>
              </a:lnSpc>
              <a:spcAft>
                <a:spcPts val="800"/>
              </a:spcAft>
            </a:pPr>
            <a:r>
              <a:rPr lang="en-US" sz="1400" kern="1400" dirty="0">
                <a:solidFill>
                  <a:srgbClr val="1F497D"/>
                </a:solidFill>
                <a:latin typeface="Symbol" panose="05050102010706020507" pitchFamily="18" charset="2"/>
              </a:rPr>
              <a:t>·</a:t>
            </a:r>
            <a:r>
              <a:rPr lang="en-US" sz="1400" kern="1400" dirty="0">
                <a:solidFill>
                  <a:srgbClr val="000000"/>
                </a:solidFill>
                <a:latin typeface="Calibri" panose="020F0502020204030204" pitchFamily="34" charset="0"/>
              </a:rPr>
              <a:t> </a:t>
            </a:r>
            <a:r>
              <a:rPr lang="en-US" kern="1400" dirty="0">
                <a:solidFill>
                  <a:srgbClr val="000000"/>
                </a:solidFill>
                <a:latin typeface="Calibri" panose="020F0502020204030204" pitchFamily="34" charset="0"/>
              </a:rPr>
              <a:t>PME charges that did not go through CAPS will be charged by NCMS once the PS 5639 form is processed </a:t>
            </a:r>
            <a:endParaRPr lang="en-US" sz="1400" kern="1400" dirty="0">
              <a:solidFill>
                <a:srgbClr val="000000"/>
              </a:solidFill>
              <a:latin typeface="Calibri" panose="020F0502020204030204" pitchFamily="34" charset="0"/>
            </a:endParaRPr>
          </a:p>
          <a:p>
            <a:pPr marL="304792" indent="-304792" defTabSz="1219170">
              <a:lnSpc>
                <a:spcPct val="119000"/>
              </a:lnSpc>
              <a:spcAft>
                <a:spcPts val="800"/>
              </a:spcAft>
            </a:pPr>
            <a:r>
              <a:rPr lang="en-US" sz="1400" kern="1400" dirty="0">
                <a:solidFill>
                  <a:srgbClr val="1F497D"/>
                </a:solidFill>
                <a:latin typeface="Symbol" panose="05050102010706020507" pitchFamily="18" charset="2"/>
              </a:rPr>
              <a:t>·</a:t>
            </a:r>
            <a:r>
              <a:rPr lang="en-US" sz="1400" kern="1400" dirty="0">
                <a:solidFill>
                  <a:srgbClr val="000000"/>
                </a:solidFill>
                <a:latin typeface="Calibri" panose="020F0502020204030204" pitchFamily="34" charset="0"/>
              </a:rPr>
              <a:t> </a:t>
            </a:r>
            <a:r>
              <a:rPr lang="en-US" kern="1400" dirty="0">
                <a:solidFill>
                  <a:srgbClr val="000000"/>
                </a:solidFill>
                <a:latin typeface="Calibri" panose="020F0502020204030204" pitchFamily="34" charset="0"/>
              </a:rPr>
              <a:t>If you have questions on completing the PS 5639 from, please contact our helpdesk at </a:t>
            </a:r>
            <a:r>
              <a:rPr lang="en-US" b="1" kern="1400" dirty="0">
                <a:solidFill>
                  <a:srgbClr val="000000"/>
                </a:solidFill>
                <a:latin typeface="Calibri" panose="020F0502020204030204" pitchFamily="34" charset="0"/>
              </a:rPr>
              <a:t>1-844-737-7826</a:t>
            </a:r>
            <a:endParaRPr lang="en-US" sz="1400" kern="1400" dirty="0">
              <a:solidFill>
                <a:srgbClr val="000000"/>
              </a:solidFill>
              <a:latin typeface="Calibri" panose="020F0502020204030204" pitchFamily="34" charset="0"/>
            </a:endParaRPr>
          </a:p>
        </p:txBody>
      </p:sp>
      <p:sp>
        <p:nvSpPr>
          <p:cNvPr id="17" name="Rectangle 16">
            <a:extLst>
              <a:ext uri="{FF2B5EF4-FFF2-40B4-BE49-F238E27FC236}">
                <a16:creationId xmlns:a16="http://schemas.microsoft.com/office/drawing/2014/main" id="{53E9144B-E5CC-495A-B70D-05B49C9425CD}"/>
              </a:ext>
            </a:extLst>
          </p:cNvPr>
          <p:cNvSpPr/>
          <p:nvPr/>
        </p:nvSpPr>
        <p:spPr>
          <a:xfrm>
            <a:off x="155643" y="7094538"/>
            <a:ext cx="3283341" cy="461665"/>
          </a:xfrm>
          <a:prstGeom prst="rect">
            <a:avLst/>
          </a:prstGeom>
        </p:spPr>
        <p:txBody>
          <a:bodyPr wrap="square">
            <a:spAutoFit/>
          </a:bodyPr>
          <a:lstStyle/>
          <a:p>
            <a:pPr defTabSz="1219170">
              <a:defRPr/>
            </a:pPr>
            <a:r>
              <a:rPr lang="en-US" sz="2400" b="1" dirty="0">
                <a:solidFill>
                  <a:prstClr val="black"/>
                </a:solidFill>
                <a:latin typeface="Calibri" panose="020F0502020204030204"/>
              </a:rPr>
              <a:t>Support</a:t>
            </a:r>
            <a:r>
              <a:rPr lang="en-US" sz="2400" dirty="0">
                <a:solidFill>
                  <a:prstClr val="black"/>
                </a:solidFill>
                <a:latin typeface="Calibri" panose="020F0502020204030204"/>
              </a:rPr>
              <a:t> </a:t>
            </a:r>
            <a:endParaRPr lang="en-US" sz="2400" dirty="0">
              <a:solidFill>
                <a:prstClr val="black"/>
              </a:solidFill>
              <a:latin typeface="Calibri" panose="020F0502020204030204"/>
              <a:sym typeface="Gotham"/>
            </a:endParaRPr>
          </a:p>
        </p:txBody>
      </p:sp>
      <p:sp>
        <p:nvSpPr>
          <p:cNvPr id="11" name="Rectangle 10">
            <a:extLst>
              <a:ext uri="{FF2B5EF4-FFF2-40B4-BE49-F238E27FC236}">
                <a16:creationId xmlns:a16="http://schemas.microsoft.com/office/drawing/2014/main" id="{53BAB7C2-38F2-4A26-94D0-7A17C53455C3}"/>
              </a:ext>
            </a:extLst>
          </p:cNvPr>
          <p:cNvSpPr/>
          <p:nvPr/>
        </p:nvSpPr>
        <p:spPr>
          <a:xfrm>
            <a:off x="1644252" y="267010"/>
            <a:ext cx="7795724" cy="584775"/>
          </a:xfrm>
          <a:prstGeom prst="rect">
            <a:avLst/>
          </a:prstGeom>
        </p:spPr>
        <p:txBody>
          <a:bodyPr vert="horz" wrap="none">
            <a:spAutoFit/>
          </a:bodyPr>
          <a:lstStyle/>
          <a:p>
            <a:pPr defTabSz="1219140">
              <a:defRPr/>
            </a:pPr>
            <a:r>
              <a:rPr lang="en-US" sz="3200" b="1" dirty="0">
                <a:solidFill>
                  <a:schemeClr val="bg1"/>
                </a:solidFill>
                <a:latin typeface="Helvetica" panose="020B0604020202020204" pitchFamily="34" charset="0"/>
                <a:cs typeface="Helvetica" panose="020B0604020202020204" pitchFamily="34" charset="0"/>
                <a:sym typeface="Gotham"/>
              </a:rPr>
              <a:t>EMCA-CAPS Migration to EMCA-NCMS</a:t>
            </a:r>
          </a:p>
        </p:txBody>
      </p:sp>
    </p:spTree>
    <p:extLst>
      <p:ext uri="{BB962C8B-B14F-4D97-AF65-F5344CB8AC3E}">
        <p14:creationId xmlns:p14="http://schemas.microsoft.com/office/powerpoint/2010/main" val="344700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B94CB8A8-C1DB-4F6A-B59E-C3F33C942B0F}"/>
              </a:ext>
            </a:extLst>
          </p:cNvPr>
          <p:cNvCxnSpPr>
            <a:cxnSpLocks/>
          </p:cNvCxnSpPr>
          <p:nvPr/>
        </p:nvCxnSpPr>
        <p:spPr>
          <a:xfrm>
            <a:off x="8510075" y="998084"/>
            <a:ext cx="33408" cy="828132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371EF2B-8FA5-447F-ABAC-EC4EDB6E83BC}"/>
              </a:ext>
            </a:extLst>
          </p:cNvPr>
          <p:cNvCxnSpPr>
            <a:cxnSpLocks/>
          </p:cNvCxnSpPr>
          <p:nvPr/>
        </p:nvCxnSpPr>
        <p:spPr>
          <a:xfrm>
            <a:off x="5707588" y="988057"/>
            <a:ext cx="0" cy="8291348"/>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1E87FD-2174-4DFE-B835-D91D7E108F5A}"/>
              </a:ext>
            </a:extLst>
          </p:cNvPr>
          <p:cNvCxnSpPr>
            <a:cxnSpLocks/>
          </p:cNvCxnSpPr>
          <p:nvPr/>
        </p:nvCxnSpPr>
        <p:spPr>
          <a:xfrm flipH="1">
            <a:off x="13863185" y="-77818"/>
            <a:ext cx="74003" cy="9460987"/>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A94E1E3-893F-49FD-B9B6-79F967EE1B70}"/>
              </a:ext>
            </a:extLst>
          </p:cNvPr>
          <p:cNvCxnSpPr/>
          <p:nvPr/>
        </p:nvCxnSpPr>
        <p:spPr>
          <a:xfrm flipV="1">
            <a:off x="1" y="4107945"/>
            <a:ext cx="16251783" cy="36051"/>
          </a:xfrm>
          <a:prstGeom prst="line">
            <a:avLst/>
          </a:prstGeom>
          <a:ln w="508000">
            <a:solidFill>
              <a:srgbClr val="333366"/>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9175D8A-36A9-4D76-BE8A-F5FEB731453A}"/>
              </a:ext>
            </a:extLst>
          </p:cNvPr>
          <p:cNvSpPr txBox="1"/>
          <p:nvPr/>
        </p:nvSpPr>
        <p:spPr>
          <a:xfrm>
            <a:off x="260719" y="3060461"/>
            <a:ext cx="2361683" cy="407371"/>
          </a:xfrm>
          <a:prstGeom prst="rect">
            <a:avLst/>
          </a:prstGeom>
          <a:noFill/>
          <a:ln>
            <a:noFill/>
          </a:ln>
        </p:spPr>
        <p:txBody>
          <a:bodyPr wrap="square" lIns="78372" tIns="39187" rIns="78372" bIns="39187"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Get Ready!</a:t>
            </a:r>
          </a:p>
        </p:txBody>
      </p:sp>
      <p:sp>
        <p:nvSpPr>
          <p:cNvPr id="42" name="TextBox 41">
            <a:extLst>
              <a:ext uri="{FF2B5EF4-FFF2-40B4-BE49-F238E27FC236}">
                <a16:creationId xmlns:a16="http://schemas.microsoft.com/office/drawing/2014/main" id="{AD02F564-7B02-4B2C-AB4A-E4AE793C4AC0}"/>
              </a:ext>
            </a:extLst>
          </p:cNvPr>
          <p:cNvSpPr txBox="1"/>
          <p:nvPr/>
        </p:nvSpPr>
        <p:spPr>
          <a:xfrm>
            <a:off x="5900706" y="3022840"/>
            <a:ext cx="2388301" cy="407371"/>
          </a:xfrm>
          <a:prstGeom prst="rect">
            <a:avLst/>
          </a:prstGeom>
          <a:noFill/>
          <a:ln>
            <a:solidFill>
              <a:schemeClr val="bg1"/>
            </a:solidFill>
          </a:ln>
        </p:spPr>
        <p:txBody>
          <a:bodyPr wrap="square" lIns="78372" tIns="39187" rIns="78372" bIns="39187"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Request EPS</a:t>
            </a:r>
          </a:p>
        </p:txBody>
      </p:sp>
      <p:sp>
        <p:nvSpPr>
          <p:cNvPr id="43" name="TextBox 42">
            <a:extLst>
              <a:ext uri="{FF2B5EF4-FFF2-40B4-BE49-F238E27FC236}">
                <a16:creationId xmlns:a16="http://schemas.microsoft.com/office/drawing/2014/main" id="{6587F3E5-21AA-4421-B1BE-CA139F750DB6}"/>
              </a:ext>
            </a:extLst>
          </p:cNvPr>
          <p:cNvSpPr txBox="1"/>
          <p:nvPr/>
        </p:nvSpPr>
        <p:spPr>
          <a:xfrm>
            <a:off x="2978727" y="2888340"/>
            <a:ext cx="2655239" cy="735601"/>
          </a:xfrm>
          <a:prstGeom prst="rect">
            <a:avLst/>
          </a:prstGeom>
          <a:noFill/>
          <a:ln>
            <a:solidFill>
              <a:schemeClr val="bg1"/>
            </a:solidFill>
          </a:ln>
        </p:spPr>
        <p:txBody>
          <a:bodyPr wrap="square" lIns="78372" tIns="39187" rIns="78372" bIns="39187"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Create BCG Account</a:t>
            </a:r>
          </a:p>
        </p:txBody>
      </p:sp>
      <p:sp>
        <p:nvSpPr>
          <p:cNvPr id="44" name="Rectangle 43">
            <a:extLst>
              <a:ext uri="{FF2B5EF4-FFF2-40B4-BE49-F238E27FC236}">
                <a16:creationId xmlns:a16="http://schemas.microsoft.com/office/drawing/2014/main" id="{E3785B10-B1FB-451E-A720-CAD943BEEAF5}"/>
              </a:ext>
            </a:extLst>
          </p:cNvPr>
          <p:cNvSpPr/>
          <p:nvPr/>
        </p:nvSpPr>
        <p:spPr>
          <a:xfrm>
            <a:off x="13888207" y="2898009"/>
            <a:ext cx="2419200" cy="735601"/>
          </a:xfrm>
          <a:prstGeom prst="rect">
            <a:avLst/>
          </a:prstGeom>
        </p:spPr>
        <p:txBody>
          <a:bodyPr wrap="square" lIns="78372" tIns="39187" rIns="78372" bIns="39187">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Link Permits/</a:t>
            </a:r>
            <a:br>
              <a:rPr kumimoji="0" lang="en-US" sz="2133"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br>
            <a:r>
              <a:rPr kumimoji="0" lang="en-US" sz="2133"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Publications</a:t>
            </a: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5" name="Rectangle 44">
            <a:extLst>
              <a:ext uri="{FF2B5EF4-FFF2-40B4-BE49-F238E27FC236}">
                <a16:creationId xmlns:a16="http://schemas.microsoft.com/office/drawing/2014/main" id="{75B2FE90-C7D1-46B5-B5A9-DCD250471582}"/>
              </a:ext>
            </a:extLst>
          </p:cNvPr>
          <p:cNvSpPr/>
          <p:nvPr/>
        </p:nvSpPr>
        <p:spPr>
          <a:xfrm>
            <a:off x="8552179" y="2888340"/>
            <a:ext cx="2613008" cy="735601"/>
          </a:xfrm>
          <a:prstGeom prst="rect">
            <a:avLst/>
          </a:prstGeom>
        </p:spPr>
        <p:txBody>
          <a:bodyPr wrap="square" lIns="78372" tIns="39187" rIns="78372" bIns="39187">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Create EPS Account</a:t>
            </a:r>
            <a:endParaRPr kumimoji="0" lang="en-US"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cxnSp>
        <p:nvCxnSpPr>
          <p:cNvPr id="46" name="Straight Connector 45">
            <a:extLst>
              <a:ext uri="{FF2B5EF4-FFF2-40B4-BE49-F238E27FC236}">
                <a16:creationId xmlns:a16="http://schemas.microsoft.com/office/drawing/2014/main" id="{36DF4587-D34B-4A0D-B5EE-939CB113AED7}"/>
              </a:ext>
            </a:extLst>
          </p:cNvPr>
          <p:cNvCxnSpPr>
            <a:cxnSpLocks/>
          </p:cNvCxnSpPr>
          <p:nvPr/>
        </p:nvCxnSpPr>
        <p:spPr>
          <a:xfrm>
            <a:off x="11173883" y="983406"/>
            <a:ext cx="25495" cy="844594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E94CB974-551A-46B5-B3F8-634F4FAC52EF}"/>
              </a:ext>
            </a:extLst>
          </p:cNvPr>
          <p:cNvSpPr/>
          <p:nvPr/>
        </p:nvSpPr>
        <p:spPr>
          <a:xfrm>
            <a:off x="11302241" y="2880692"/>
            <a:ext cx="2611001" cy="735601"/>
          </a:xfrm>
          <a:prstGeom prst="rect">
            <a:avLst/>
          </a:prstGeom>
        </p:spPr>
        <p:txBody>
          <a:bodyPr wrap="square" lIns="78372" tIns="39187" rIns="78372" bIns="39187">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Set-up </a:t>
            </a:r>
            <a:br>
              <a:rPr kumimoji="0" lang="en-US" sz="2133"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br>
            <a:r>
              <a:rPr kumimoji="0" lang="en-US" sz="2133"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Payment</a:t>
            </a: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9" name="Rectangle 48">
            <a:extLst>
              <a:ext uri="{FF2B5EF4-FFF2-40B4-BE49-F238E27FC236}">
                <a16:creationId xmlns:a16="http://schemas.microsoft.com/office/drawing/2014/main" id="{2ED92C2E-59EE-4B48-92BB-AAB9DDB8A80A}"/>
              </a:ext>
            </a:extLst>
          </p:cNvPr>
          <p:cNvSpPr/>
          <p:nvPr/>
        </p:nvSpPr>
        <p:spPr>
          <a:xfrm>
            <a:off x="40221" y="4652675"/>
            <a:ext cx="2867564" cy="4031104"/>
          </a:xfrm>
          <a:prstGeom prst="rect">
            <a:avLst/>
          </a:prstGeom>
        </p:spPr>
        <p:txBody>
          <a:bodyPr wrap="square">
            <a:spAutoFit/>
          </a:bodyPr>
          <a:lstStyle/>
          <a:p>
            <a:pPr marL="457189" marR="0" lvl="0" indent="-457189" algn="l" defTabSz="1219170" rtl="0" eaLnBrk="1" fontAlgn="auto" latinLnBrk="0" hangingPunct="1">
              <a:lnSpc>
                <a:spcPct val="100000"/>
              </a:lnSpc>
              <a:spcBef>
                <a:spcPts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Choose the best payment option for your organization</a:t>
            </a:r>
          </a:p>
          <a:p>
            <a:pPr marL="457189" marR="0" lvl="0" indent="-457189" algn="l" defTabSz="1219170" rtl="0" eaLnBrk="1" fontAlgn="auto" latinLnBrk="0" hangingPunct="1">
              <a:lnSpc>
                <a:spcPct val="100000"/>
              </a:lnSpc>
              <a:spcBef>
                <a:spcPts val="0"/>
              </a:spcBef>
              <a:spcAft>
                <a:spcPts val="0"/>
              </a:spcAft>
              <a:buClrTx/>
              <a:buSzTx/>
              <a:buFont typeface="+mj-lt"/>
              <a:buAutoNum type="arabicPeriod"/>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457189" marR="0" lvl="0" indent="-457189" algn="l" defTabSz="1219170" rtl="0" eaLnBrk="1" fontAlgn="auto" latinLnBrk="0" hangingPunct="1">
              <a:lnSpc>
                <a:spcPct val="100000"/>
              </a:lnSpc>
              <a:spcBef>
                <a:spcPts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Get a list of all your active permits</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457189" marR="0" lvl="0" indent="-457189" algn="l" defTabSz="1219170" rtl="0" eaLnBrk="1" fontAlgn="auto" latinLnBrk="0" hangingPunct="1">
              <a:lnSpc>
                <a:spcPct val="100000"/>
              </a:lnSpc>
              <a:spcBef>
                <a:spcPts val="0"/>
              </a:spcBef>
              <a:spcAft>
                <a:spcPts val="0"/>
              </a:spcAft>
              <a:buClrTx/>
              <a:buSzTx/>
              <a:buFont typeface="+mj-lt"/>
              <a:buAutoNum type="arabicPeriod"/>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457189" marR="0" lvl="0" indent="-457189" algn="l" defTabSz="1219170" rtl="0" eaLnBrk="1" fontAlgn="auto" latinLnBrk="0" hangingPunct="1">
              <a:lnSpc>
                <a:spcPct val="100000"/>
              </a:lnSpc>
              <a:spcBef>
                <a:spcPts val="0"/>
              </a:spcBef>
              <a:spcAft>
                <a:spcPts val="0"/>
              </a:spcAft>
              <a:buClrTx/>
              <a:buSzTx/>
              <a:buFont typeface="+mj-lt"/>
              <a:buAutoNum type="arabicPeriod"/>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457189" marR="0" lvl="0" indent="-457189" algn="l" defTabSz="1219170" rtl="0" eaLnBrk="1" fontAlgn="auto" latinLnBrk="0" hangingPunct="1">
              <a:lnSpc>
                <a:spcPct val="100000"/>
              </a:lnSpc>
              <a:spcBef>
                <a:spcPts val="0"/>
              </a:spcBef>
              <a:spcAft>
                <a:spcPts val="0"/>
              </a:spcAft>
              <a:buClrTx/>
              <a:buSzTx/>
              <a:buFont typeface="+mj-lt"/>
              <a:buAutoNum type="arabicPeriod"/>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0" name="Rectangle 49">
            <a:extLst>
              <a:ext uri="{FF2B5EF4-FFF2-40B4-BE49-F238E27FC236}">
                <a16:creationId xmlns:a16="http://schemas.microsoft.com/office/drawing/2014/main" id="{67623046-2B31-4BA7-BF01-6DB635A4F01E}"/>
              </a:ext>
            </a:extLst>
          </p:cNvPr>
          <p:cNvSpPr/>
          <p:nvPr/>
        </p:nvSpPr>
        <p:spPr>
          <a:xfrm>
            <a:off x="2969296" y="4658513"/>
            <a:ext cx="2743199" cy="3801945"/>
          </a:xfrm>
          <a:prstGeom prst="rect">
            <a:avLst/>
          </a:prstGeom>
        </p:spPr>
        <p:txBody>
          <a:bodyPr wrap="square" lIns="189565" tIns="94777" rIns="189565" bIns="94777">
            <a:spAutoFit/>
          </a:bodyPr>
          <a:lstStyle/>
          <a:p>
            <a:pPr marL="457189" marR="0" lvl="0" indent="-457189" algn="l" defTabSz="1219170" rtl="0" eaLnBrk="1" fontAlgn="auto" latinLnBrk="0" hangingPunct="1">
              <a:lnSpc>
                <a:spcPct val="100000"/>
              </a:lnSpc>
              <a:spcBef>
                <a:spcPts val="0"/>
              </a:spcBef>
              <a:spcAft>
                <a:spcPts val="0"/>
              </a:spcAft>
              <a:buClrTx/>
              <a:buSzTx/>
              <a:buFont typeface="+mj-lt"/>
              <a:buAutoNum type="arabicPeriod" startAt="3"/>
              <a:tabLst/>
              <a:defRPr/>
            </a:pPr>
            <a:r>
              <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Register for a Business Customer Gateway (BCG) Account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Customers already registered skip to the next step</a:t>
            </a:r>
          </a:p>
        </p:txBody>
      </p:sp>
      <p:sp>
        <p:nvSpPr>
          <p:cNvPr id="51" name="Rectangle 50">
            <a:extLst>
              <a:ext uri="{FF2B5EF4-FFF2-40B4-BE49-F238E27FC236}">
                <a16:creationId xmlns:a16="http://schemas.microsoft.com/office/drawing/2014/main" id="{BC2233BC-EA96-4E98-959E-448C249A5D52}"/>
              </a:ext>
            </a:extLst>
          </p:cNvPr>
          <p:cNvSpPr/>
          <p:nvPr/>
        </p:nvSpPr>
        <p:spPr>
          <a:xfrm>
            <a:off x="13937188" y="4528077"/>
            <a:ext cx="2419200" cy="2376756"/>
          </a:xfrm>
          <a:prstGeom prst="rect">
            <a:avLst/>
          </a:prstGeom>
        </p:spPr>
        <p:txBody>
          <a:bodyPr wrap="square" lIns="78372" tIns="39187" rIns="78372" bIns="39187">
            <a:spAutoFit/>
          </a:bodyPr>
          <a:lstStyle/>
          <a:p>
            <a:pPr marL="457189" marR="0" lvl="0" indent="-457189" algn="l" defTabSz="1219170" rtl="0" eaLnBrk="1" fontAlgn="auto" latinLnBrk="0" hangingPunct="1">
              <a:lnSpc>
                <a:spcPct val="100000"/>
              </a:lnSpc>
              <a:spcBef>
                <a:spcPts val="0"/>
              </a:spcBef>
              <a:spcAft>
                <a:spcPts val="0"/>
              </a:spcAft>
              <a:buClrTx/>
              <a:buSzTx/>
              <a:buFont typeface="+mj-lt"/>
              <a:buAutoNum type="arabicPeriod" startAt="9"/>
              <a:tabLst/>
              <a:defRPr/>
            </a:pPr>
            <a:r>
              <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Link your mailing Permits to your EPA</a:t>
            </a:r>
          </a:p>
          <a:p>
            <a:pPr marL="457189" marR="0" lvl="0" indent="-457189" algn="l" defTabSz="1219170" rtl="0" eaLnBrk="1" fontAlgn="auto" latinLnBrk="0" hangingPunct="1">
              <a:lnSpc>
                <a:spcPct val="100000"/>
              </a:lnSpc>
              <a:spcBef>
                <a:spcPts val="0"/>
              </a:spcBef>
              <a:spcAft>
                <a:spcPts val="0"/>
              </a:spcAft>
              <a:buClrTx/>
              <a:buSzTx/>
              <a:buFont typeface="+mj-lt"/>
              <a:buAutoNum type="arabicPeriod" startAt="9"/>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2" name="Rectangle 51">
            <a:extLst>
              <a:ext uri="{FF2B5EF4-FFF2-40B4-BE49-F238E27FC236}">
                <a16:creationId xmlns:a16="http://schemas.microsoft.com/office/drawing/2014/main" id="{A1495E9B-2776-4AC0-A76E-6427B425AB2F}"/>
              </a:ext>
            </a:extLst>
          </p:cNvPr>
          <p:cNvSpPr/>
          <p:nvPr/>
        </p:nvSpPr>
        <p:spPr>
          <a:xfrm>
            <a:off x="11186982" y="4439763"/>
            <a:ext cx="2670283" cy="5344027"/>
          </a:xfrm>
          <a:prstGeom prst="rect">
            <a:avLst/>
          </a:prstGeom>
        </p:spPr>
        <p:txBody>
          <a:bodyPr wrap="square">
            <a:spAutoFit/>
          </a:bodyPr>
          <a:lstStyle/>
          <a:p>
            <a:pPr marL="457189" marR="0" lvl="0" indent="-457189" algn="l" defTabSz="1219170" rtl="0" eaLnBrk="1" fontAlgn="auto" latinLnBrk="0" hangingPunct="1">
              <a:lnSpc>
                <a:spcPct val="100000"/>
              </a:lnSpc>
              <a:spcBef>
                <a:spcPts val="0"/>
              </a:spcBef>
              <a:spcAft>
                <a:spcPts val="0"/>
              </a:spcAft>
              <a:buClrTx/>
              <a:buSzTx/>
              <a:buFont typeface="+mj-lt"/>
              <a:buAutoNum type="arabicPeriod" startAt="7"/>
              <a:tabLst/>
              <a:defRPr/>
            </a:pPr>
            <a:r>
              <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Set up the selected payment option: </a:t>
            </a:r>
            <a:br>
              <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br>
            <a:r>
              <a:rPr kumimoji="0" lang="en-US" sz="2133"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ACH Debit (ensure there are no fraud filters on account) or</a:t>
            </a:r>
            <a:r>
              <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2133"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Trust</a:t>
            </a:r>
            <a:r>
              <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via EFT, Retail Deposit or Mobile Deposit</a:t>
            </a:r>
          </a:p>
          <a:p>
            <a:pPr marL="457189" marR="0" lvl="0" indent="-457189" algn="l" defTabSz="1219170" rtl="0" eaLnBrk="1" fontAlgn="auto" latinLnBrk="0" hangingPunct="1">
              <a:lnSpc>
                <a:spcPct val="100000"/>
              </a:lnSpc>
              <a:spcBef>
                <a:spcPts val="0"/>
              </a:spcBef>
              <a:spcAft>
                <a:spcPts val="0"/>
              </a:spcAft>
              <a:buClrTx/>
              <a:buSzTx/>
              <a:buFont typeface="+mj-lt"/>
              <a:buAutoNum type="arabicPeriod" startAt="7"/>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457189" marR="0" lvl="0" indent="-457189" algn="l" defTabSz="1219170" rtl="0" eaLnBrk="1" fontAlgn="auto" latinLnBrk="0" hangingPunct="1">
              <a:lnSpc>
                <a:spcPct val="100000"/>
              </a:lnSpc>
              <a:spcBef>
                <a:spcPts val="0"/>
              </a:spcBef>
              <a:spcAft>
                <a:spcPts val="0"/>
              </a:spcAft>
              <a:buClrTx/>
              <a:buSzTx/>
              <a:buFont typeface="+mj-lt"/>
              <a:buAutoNum type="arabicPeriod" startAt="7"/>
              <a:tabLst/>
              <a:defRPr/>
            </a:pPr>
            <a:r>
              <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Activate your payment method</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3" name="Rectangle 52">
            <a:extLst>
              <a:ext uri="{FF2B5EF4-FFF2-40B4-BE49-F238E27FC236}">
                <a16:creationId xmlns:a16="http://schemas.microsoft.com/office/drawing/2014/main" id="{3676E766-B1C7-41EE-8046-1FA401FB6AAA}"/>
              </a:ext>
            </a:extLst>
          </p:cNvPr>
          <p:cNvSpPr/>
          <p:nvPr/>
        </p:nvSpPr>
        <p:spPr>
          <a:xfrm>
            <a:off x="8556230" y="4582724"/>
            <a:ext cx="2655895" cy="4636910"/>
          </a:xfrm>
          <a:prstGeom prst="rect">
            <a:avLst/>
          </a:prstGeom>
        </p:spPr>
        <p:txBody>
          <a:bodyPr wrap="square">
            <a:spAutoFit/>
          </a:bodyPr>
          <a:lstStyle/>
          <a:p>
            <a:pPr marL="457189" marR="0" lvl="0" indent="-457189" algn="l" defTabSz="1219170" rtl="0" eaLnBrk="1" fontAlgn="auto" latinLnBrk="0" hangingPunct="1">
              <a:lnSpc>
                <a:spcPct val="100000"/>
              </a:lnSpc>
              <a:spcBef>
                <a:spcPts val="0"/>
              </a:spcBef>
              <a:spcAft>
                <a:spcPts val="0"/>
              </a:spcAft>
              <a:buClrTx/>
              <a:buSzTx/>
              <a:buFont typeface="+mj-lt"/>
              <a:buAutoNum type="arabicPeriod" startAt="6"/>
              <a:tabLst/>
              <a:defRPr/>
            </a:pPr>
            <a:r>
              <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Create an Enterprise Payment Account (EPA)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If customer does not know CAPS Pin Number, have them create new account</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342900" indent="-342900" defTabSz="1219170">
              <a:buFont typeface="Arial" panose="020B0604020202020204" pitchFamily="34" charset="0"/>
              <a:buChar char="•"/>
            </a:pPr>
            <a:r>
              <a:rPr kumimoji="0" lang="en-US"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CAPS is 5-digit account number</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prstClr val="black"/>
                </a:solidFill>
                <a:latin typeface="Helvetica" panose="020B0604020202020204" pitchFamily="34" charset="0"/>
                <a:cs typeface="Helvetica" panose="020B0604020202020204" pitchFamily="34" charset="0"/>
              </a:rPr>
              <a:t>EPS is 10-digit account number</a:t>
            </a:r>
            <a:endParaRPr kumimoji="0" lang="en-US"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4" name="Rectangle 53">
            <a:extLst>
              <a:ext uri="{FF2B5EF4-FFF2-40B4-BE49-F238E27FC236}">
                <a16:creationId xmlns:a16="http://schemas.microsoft.com/office/drawing/2014/main" id="{CC609213-842E-4D96-87F8-FBA38C9F9590}"/>
              </a:ext>
            </a:extLst>
          </p:cNvPr>
          <p:cNvSpPr/>
          <p:nvPr/>
        </p:nvSpPr>
        <p:spPr>
          <a:xfrm>
            <a:off x="5797463" y="4592393"/>
            <a:ext cx="2653324" cy="4031104"/>
          </a:xfrm>
          <a:prstGeom prst="rect">
            <a:avLst/>
          </a:prstGeom>
        </p:spPr>
        <p:txBody>
          <a:bodyPr wrap="square">
            <a:spAutoFit/>
          </a:bodyPr>
          <a:lstStyle/>
          <a:p>
            <a:pPr marL="457189" marR="0" lvl="0" indent="-457189" algn="l" defTabSz="1219170" rtl="0" eaLnBrk="1" fontAlgn="auto" latinLnBrk="0" hangingPunct="1">
              <a:lnSpc>
                <a:spcPct val="100000"/>
              </a:lnSpc>
              <a:spcBef>
                <a:spcPts val="0"/>
              </a:spcBef>
              <a:spcAft>
                <a:spcPts val="0"/>
              </a:spcAft>
              <a:buClrTx/>
              <a:buSzTx/>
              <a:buFont typeface="+mj-lt"/>
              <a:buAutoNum type="arabicPeriod" startAt="4"/>
              <a:tabLst/>
              <a:defRPr/>
            </a:pPr>
            <a:r>
              <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Go to “Other Services” tab on your BCG Account</a:t>
            </a:r>
          </a:p>
          <a:p>
            <a:pPr marL="457189" marR="0" lvl="0" indent="-457189" algn="l" defTabSz="1219170" rtl="0" eaLnBrk="1" fontAlgn="auto" latinLnBrk="0" hangingPunct="1">
              <a:lnSpc>
                <a:spcPct val="100000"/>
              </a:lnSpc>
              <a:spcBef>
                <a:spcPts val="0"/>
              </a:spcBef>
              <a:spcAft>
                <a:spcPts val="0"/>
              </a:spcAft>
              <a:buClrTx/>
              <a:buSzTx/>
              <a:buFont typeface="+mj-lt"/>
              <a:buAutoNum type="arabicPeriod" startAt="4"/>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457189" marR="0" lvl="0" indent="-457189" algn="l" defTabSz="1219170" rtl="0" eaLnBrk="1" fontAlgn="auto" latinLnBrk="0" hangingPunct="1">
              <a:lnSpc>
                <a:spcPct val="100000"/>
              </a:lnSpc>
              <a:spcBef>
                <a:spcPts val="0"/>
              </a:spcBef>
              <a:spcAft>
                <a:spcPts val="0"/>
              </a:spcAft>
              <a:buClrTx/>
              <a:buSzTx/>
              <a:buFont typeface="+mj-lt"/>
              <a:buAutoNum type="arabicPeriod" startAt="4"/>
              <a:tabLst/>
              <a:defRPr/>
            </a:pPr>
            <a:r>
              <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Select “Get Access” on the “Enterprise Payment System” Tab</a:t>
            </a:r>
          </a:p>
          <a:p>
            <a:pPr marL="457189" marR="0" lvl="0" indent="-457189" algn="l" defTabSz="1219170" rtl="0" eaLnBrk="1" fontAlgn="auto" latinLnBrk="0" hangingPunct="1">
              <a:lnSpc>
                <a:spcPct val="100000"/>
              </a:lnSpc>
              <a:spcBef>
                <a:spcPts val="0"/>
              </a:spcBef>
              <a:spcAft>
                <a:spcPts val="0"/>
              </a:spcAft>
              <a:buClrTx/>
              <a:buSzTx/>
              <a:buFont typeface="+mj-lt"/>
              <a:buAutoNum type="arabicPeriod" startAt="4"/>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457189" marR="0" lvl="0" indent="-457189" algn="l" defTabSz="1219170" rtl="0" eaLnBrk="1" fontAlgn="auto" latinLnBrk="0" hangingPunct="1">
              <a:lnSpc>
                <a:spcPct val="100000"/>
              </a:lnSpc>
              <a:spcBef>
                <a:spcPts val="0"/>
              </a:spcBef>
              <a:spcAft>
                <a:spcPts val="0"/>
              </a:spcAft>
              <a:buClrTx/>
              <a:buSzTx/>
              <a:buFont typeface="+mj-lt"/>
              <a:buAutoNum type="arabicPeriod" startAt="4"/>
              <a:tabLst/>
              <a:defRPr/>
            </a:pPr>
            <a:endParaRPr kumimoji="0" lang="en-US" sz="2133"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74" name="Right Arrow 16">
            <a:extLst>
              <a:ext uri="{FF2B5EF4-FFF2-40B4-BE49-F238E27FC236}">
                <a16:creationId xmlns:a16="http://schemas.microsoft.com/office/drawing/2014/main" id="{E0297C4C-9840-49DB-923B-E45E6A12E570}"/>
              </a:ext>
            </a:extLst>
          </p:cNvPr>
          <p:cNvSpPr/>
          <p:nvPr/>
        </p:nvSpPr>
        <p:spPr>
          <a:xfrm>
            <a:off x="1481243" y="3970737"/>
            <a:ext cx="13289280" cy="27486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a:xfrm>
            <a:off x="11774881" y="8429757"/>
            <a:ext cx="3657600" cy="486833"/>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598BF81-8B34-B643-B5B0-4C1DA59A715B}" type="slidenum">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A82CE563-4274-4556-A8B1-D38F7224EA85}"/>
              </a:ext>
            </a:extLst>
          </p:cNvPr>
          <p:cNvCxnSpPr>
            <a:cxnSpLocks/>
          </p:cNvCxnSpPr>
          <p:nvPr/>
        </p:nvCxnSpPr>
        <p:spPr>
          <a:xfrm flipH="1">
            <a:off x="2895293" y="998415"/>
            <a:ext cx="48991" cy="8280989"/>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6DA9731-322D-441E-8956-ED8FD8D234CA}"/>
              </a:ext>
            </a:extLst>
          </p:cNvPr>
          <p:cNvGrpSpPr/>
          <p:nvPr/>
        </p:nvGrpSpPr>
        <p:grpSpPr>
          <a:xfrm>
            <a:off x="717669" y="1336511"/>
            <a:ext cx="1522139" cy="1424288"/>
            <a:chOff x="655420" y="875919"/>
            <a:chExt cx="881423" cy="881653"/>
          </a:xfrm>
        </p:grpSpPr>
        <p:sp>
          <p:nvSpPr>
            <p:cNvPr id="57" name="Flowchart: Connector 56">
              <a:extLst>
                <a:ext uri="{FF2B5EF4-FFF2-40B4-BE49-F238E27FC236}">
                  <a16:creationId xmlns:a16="http://schemas.microsoft.com/office/drawing/2014/main" id="{72C23885-0E07-4D6C-A653-088FC3B25976}"/>
                </a:ext>
              </a:extLst>
            </p:cNvPr>
            <p:cNvSpPr/>
            <p:nvPr/>
          </p:nvSpPr>
          <p:spPr>
            <a:xfrm>
              <a:off x="655420" y="875919"/>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E2B95B04-6CC7-4241-A2AD-56F8370D42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09" y="976063"/>
              <a:ext cx="579031" cy="579031"/>
            </a:xfrm>
            <a:prstGeom prst="rect">
              <a:avLst/>
            </a:prstGeom>
          </p:spPr>
        </p:pic>
      </p:grpSp>
      <p:grpSp>
        <p:nvGrpSpPr>
          <p:cNvPr id="17" name="Group 16">
            <a:extLst>
              <a:ext uri="{FF2B5EF4-FFF2-40B4-BE49-F238E27FC236}">
                <a16:creationId xmlns:a16="http://schemas.microsoft.com/office/drawing/2014/main" id="{7878AC9C-409F-4F02-87BB-D10F7D30CF2F}"/>
              </a:ext>
            </a:extLst>
          </p:cNvPr>
          <p:cNvGrpSpPr/>
          <p:nvPr/>
        </p:nvGrpSpPr>
        <p:grpSpPr>
          <a:xfrm>
            <a:off x="3613779" y="1336511"/>
            <a:ext cx="1522139" cy="1424288"/>
            <a:chOff x="2827317" y="875919"/>
            <a:chExt cx="881423" cy="881653"/>
          </a:xfrm>
        </p:grpSpPr>
        <p:sp>
          <p:nvSpPr>
            <p:cNvPr id="60" name="Flowchart: Connector 59">
              <a:extLst>
                <a:ext uri="{FF2B5EF4-FFF2-40B4-BE49-F238E27FC236}">
                  <a16:creationId xmlns:a16="http://schemas.microsoft.com/office/drawing/2014/main" id="{004E59BB-30BB-463F-B6A4-FCA41A3604DD}"/>
                </a:ext>
              </a:extLst>
            </p:cNvPr>
            <p:cNvSpPr/>
            <p:nvPr/>
          </p:nvSpPr>
          <p:spPr>
            <a:xfrm>
              <a:off x="2827317" y="875919"/>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B503EB92-018B-42E8-B983-51B908998F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1928" y="1060605"/>
              <a:ext cx="533641" cy="533641"/>
            </a:xfrm>
            <a:prstGeom prst="rect">
              <a:avLst/>
            </a:prstGeom>
          </p:spPr>
        </p:pic>
      </p:grpSp>
      <p:grpSp>
        <p:nvGrpSpPr>
          <p:cNvPr id="18" name="Group 17">
            <a:extLst>
              <a:ext uri="{FF2B5EF4-FFF2-40B4-BE49-F238E27FC236}">
                <a16:creationId xmlns:a16="http://schemas.microsoft.com/office/drawing/2014/main" id="{A3AFF631-C34A-4CCB-8BE4-5545573FBD17}"/>
              </a:ext>
            </a:extLst>
          </p:cNvPr>
          <p:cNvGrpSpPr/>
          <p:nvPr/>
        </p:nvGrpSpPr>
        <p:grpSpPr>
          <a:xfrm>
            <a:off x="9105963" y="1332827"/>
            <a:ext cx="1522139" cy="1424288"/>
            <a:chOff x="6973946" y="873156"/>
            <a:chExt cx="881423" cy="881653"/>
          </a:xfrm>
        </p:grpSpPr>
        <p:sp>
          <p:nvSpPr>
            <p:cNvPr id="79" name="Flowchart: Connector 78">
              <a:extLst>
                <a:ext uri="{FF2B5EF4-FFF2-40B4-BE49-F238E27FC236}">
                  <a16:creationId xmlns:a16="http://schemas.microsoft.com/office/drawing/2014/main" id="{2804EBBE-C6EE-43B0-B1F3-0B169EA0D013}"/>
                </a:ext>
              </a:extLst>
            </p:cNvPr>
            <p:cNvSpPr/>
            <p:nvPr/>
          </p:nvSpPr>
          <p:spPr>
            <a:xfrm>
              <a:off x="6973946" y="873156"/>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0" name="Graphic 79">
              <a:extLst>
                <a:ext uri="{FF2B5EF4-FFF2-40B4-BE49-F238E27FC236}">
                  <a16:creationId xmlns:a16="http://schemas.microsoft.com/office/drawing/2014/main" id="{76C22405-877A-4820-8A6E-47502BB9F1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8557" y="1057842"/>
              <a:ext cx="533641" cy="533641"/>
            </a:xfrm>
            <a:prstGeom prst="rect">
              <a:avLst/>
            </a:prstGeom>
          </p:spPr>
        </p:pic>
      </p:grpSp>
      <p:grpSp>
        <p:nvGrpSpPr>
          <p:cNvPr id="21" name="Group 20">
            <a:extLst>
              <a:ext uri="{FF2B5EF4-FFF2-40B4-BE49-F238E27FC236}">
                <a16:creationId xmlns:a16="http://schemas.microsoft.com/office/drawing/2014/main" id="{03EF1C04-B2E2-4187-83B8-CC4227631886}"/>
              </a:ext>
            </a:extLst>
          </p:cNvPr>
          <p:cNvGrpSpPr/>
          <p:nvPr/>
        </p:nvGrpSpPr>
        <p:grpSpPr>
          <a:xfrm>
            <a:off x="11846672" y="1372872"/>
            <a:ext cx="1522139" cy="1424288"/>
            <a:chOff x="4887303" y="875919"/>
            <a:chExt cx="881423" cy="881653"/>
          </a:xfrm>
        </p:grpSpPr>
        <p:sp>
          <p:nvSpPr>
            <p:cNvPr id="63" name="Flowchart: Connector 62">
              <a:extLst>
                <a:ext uri="{FF2B5EF4-FFF2-40B4-BE49-F238E27FC236}">
                  <a16:creationId xmlns:a16="http://schemas.microsoft.com/office/drawing/2014/main" id="{1A6D884E-96A8-4752-AF6F-F49FE92BAA70}"/>
                </a:ext>
              </a:extLst>
            </p:cNvPr>
            <p:cNvSpPr/>
            <p:nvPr/>
          </p:nvSpPr>
          <p:spPr>
            <a:xfrm>
              <a:off x="4887303" y="875919"/>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5263A781-CED1-4221-A3CA-0A9D4E2DA0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93202" y="961458"/>
              <a:ext cx="699754" cy="699754"/>
            </a:xfrm>
            <a:prstGeom prst="rect">
              <a:avLst/>
            </a:prstGeom>
          </p:spPr>
        </p:pic>
      </p:grpSp>
      <p:grpSp>
        <p:nvGrpSpPr>
          <p:cNvPr id="24" name="Group 23">
            <a:extLst>
              <a:ext uri="{FF2B5EF4-FFF2-40B4-BE49-F238E27FC236}">
                <a16:creationId xmlns:a16="http://schemas.microsoft.com/office/drawing/2014/main" id="{2172DC8A-FD51-40A1-A73F-A6A881C8D846}"/>
              </a:ext>
            </a:extLst>
          </p:cNvPr>
          <p:cNvGrpSpPr/>
          <p:nvPr/>
        </p:nvGrpSpPr>
        <p:grpSpPr>
          <a:xfrm>
            <a:off x="6323967" y="1365657"/>
            <a:ext cx="1522139" cy="1424288"/>
            <a:chOff x="4888550" y="897779"/>
            <a:chExt cx="881423" cy="881653"/>
          </a:xfrm>
        </p:grpSpPr>
        <p:sp>
          <p:nvSpPr>
            <p:cNvPr id="82" name="Flowchart: Connector 81">
              <a:extLst>
                <a:ext uri="{FF2B5EF4-FFF2-40B4-BE49-F238E27FC236}">
                  <a16:creationId xmlns:a16="http://schemas.microsoft.com/office/drawing/2014/main" id="{9F62C425-F997-45AF-ABD1-04E2376EDF2F}"/>
                </a:ext>
              </a:extLst>
            </p:cNvPr>
            <p:cNvSpPr/>
            <p:nvPr/>
          </p:nvSpPr>
          <p:spPr>
            <a:xfrm>
              <a:off x="4888550" y="897779"/>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53B8E237-E94F-418C-A3DB-FE26C99FFC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05672" y="1000425"/>
              <a:ext cx="651904" cy="651904"/>
            </a:xfrm>
            <a:prstGeom prst="rect">
              <a:avLst/>
            </a:prstGeom>
          </p:spPr>
        </p:pic>
      </p:grpSp>
      <p:grpSp>
        <p:nvGrpSpPr>
          <p:cNvPr id="27" name="Group 26">
            <a:extLst>
              <a:ext uri="{FF2B5EF4-FFF2-40B4-BE49-F238E27FC236}">
                <a16:creationId xmlns:a16="http://schemas.microsoft.com/office/drawing/2014/main" id="{6246BB76-755E-43F3-9D40-AB96BD5FA273}"/>
              </a:ext>
            </a:extLst>
          </p:cNvPr>
          <p:cNvGrpSpPr/>
          <p:nvPr/>
        </p:nvGrpSpPr>
        <p:grpSpPr>
          <a:xfrm>
            <a:off x="14335524" y="1336511"/>
            <a:ext cx="1522139" cy="1424288"/>
            <a:chOff x="10813690" y="875919"/>
            <a:chExt cx="881423" cy="881653"/>
          </a:xfrm>
        </p:grpSpPr>
        <p:sp>
          <p:nvSpPr>
            <p:cNvPr id="72" name="Flowchart: Connector 71">
              <a:extLst>
                <a:ext uri="{FF2B5EF4-FFF2-40B4-BE49-F238E27FC236}">
                  <a16:creationId xmlns:a16="http://schemas.microsoft.com/office/drawing/2014/main" id="{81B9480C-FD94-4830-AEDB-A45BB3320B40}"/>
                </a:ext>
              </a:extLst>
            </p:cNvPr>
            <p:cNvSpPr/>
            <p:nvPr/>
          </p:nvSpPr>
          <p:spPr>
            <a:xfrm>
              <a:off x="10813690" y="875919"/>
              <a:ext cx="881423" cy="881653"/>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7491A9B4-644C-4485-B646-D3C9DD0F57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23056" y="1070333"/>
              <a:ext cx="485541" cy="485541"/>
            </a:xfrm>
            <a:prstGeom prst="rect">
              <a:avLst/>
            </a:prstGeom>
          </p:spPr>
        </p:pic>
      </p:grpSp>
      <p:sp>
        <p:nvSpPr>
          <p:cNvPr id="55" name="TextBox 54">
            <a:extLst>
              <a:ext uri="{FF2B5EF4-FFF2-40B4-BE49-F238E27FC236}">
                <a16:creationId xmlns:a16="http://schemas.microsoft.com/office/drawing/2014/main" id="{BB82700C-9696-4C84-9F7F-DC863B73F3EA}"/>
              </a:ext>
            </a:extLst>
          </p:cNvPr>
          <p:cNvSpPr txBox="1"/>
          <p:nvPr/>
        </p:nvSpPr>
        <p:spPr>
          <a:xfrm>
            <a:off x="1690968" y="146681"/>
            <a:ext cx="917346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charset="0"/>
                <a:ea typeface="Helvetica" charset="0"/>
                <a:cs typeface="Helvetica" charset="0"/>
              </a:rPr>
              <a:t>Commercial Mailings on EPS – Account Setup</a:t>
            </a:r>
          </a:p>
        </p:txBody>
      </p:sp>
    </p:spTree>
    <p:extLst>
      <p:ext uri="{BB962C8B-B14F-4D97-AF65-F5344CB8AC3E}">
        <p14:creationId xmlns:p14="http://schemas.microsoft.com/office/powerpoint/2010/main" val="419782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8A024969-CD95-47E4-852D-AC9A04F12AB0}"/>
              </a:ext>
            </a:extLst>
          </p:cNvPr>
          <p:cNvCxnSpPr>
            <a:cxnSpLocks/>
          </p:cNvCxnSpPr>
          <p:nvPr/>
        </p:nvCxnSpPr>
        <p:spPr>
          <a:xfrm>
            <a:off x="2944283" y="998415"/>
            <a:ext cx="0" cy="8340139"/>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94CB8A8-C1DB-4F6A-B59E-C3F33C942B0F}"/>
              </a:ext>
            </a:extLst>
          </p:cNvPr>
          <p:cNvCxnSpPr>
            <a:cxnSpLocks/>
          </p:cNvCxnSpPr>
          <p:nvPr/>
        </p:nvCxnSpPr>
        <p:spPr>
          <a:xfrm>
            <a:off x="8510075" y="1011055"/>
            <a:ext cx="33408" cy="8327499"/>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371EF2B-8FA5-447F-ABAC-EC4EDB6E83BC}"/>
              </a:ext>
            </a:extLst>
          </p:cNvPr>
          <p:cNvCxnSpPr>
            <a:cxnSpLocks/>
          </p:cNvCxnSpPr>
          <p:nvPr/>
        </p:nvCxnSpPr>
        <p:spPr>
          <a:xfrm>
            <a:off x="5731473" y="983406"/>
            <a:ext cx="0" cy="8337527"/>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1E87FD-2174-4DFE-B835-D91D7E108F5A}"/>
              </a:ext>
            </a:extLst>
          </p:cNvPr>
          <p:cNvCxnSpPr>
            <a:cxnSpLocks/>
          </p:cNvCxnSpPr>
          <p:nvPr/>
        </p:nvCxnSpPr>
        <p:spPr>
          <a:xfrm flipH="1">
            <a:off x="13863185" y="-272375"/>
            <a:ext cx="74003" cy="9610928"/>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9175D8A-36A9-4D76-BE8A-F5FEB731453A}"/>
              </a:ext>
            </a:extLst>
          </p:cNvPr>
          <p:cNvSpPr txBox="1"/>
          <p:nvPr/>
        </p:nvSpPr>
        <p:spPr>
          <a:xfrm>
            <a:off x="314104" y="2864658"/>
            <a:ext cx="2361683" cy="735601"/>
          </a:xfrm>
          <a:prstGeom prst="rect">
            <a:avLst/>
          </a:prstGeom>
          <a:noFill/>
          <a:ln>
            <a:noFill/>
          </a:ln>
        </p:spPr>
        <p:txBody>
          <a:bodyPr wrap="square" lIns="78372" tIns="39187" rIns="78372" bIns="39187" rtlCol="0">
            <a:spAutoFit/>
          </a:bodyPr>
          <a:lstStyle/>
          <a:p>
            <a:pPr algn="ctr" defTabSz="1219170"/>
            <a:r>
              <a:rPr lang="en-US" sz="2133" b="1" dirty="0">
                <a:solidFill>
                  <a:prstClr val="black"/>
                </a:solidFill>
                <a:latin typeface="Helvetica" panose="020B0604020202020204" pitchFamily="34" charset="0"/>
                <a:cs typeface="Helvetica" panose="020B0604020202020204" pitchFamily="34" charset="0"/>
              </a:rPr>
              <a:t>Submit Postage Statement</a:t>
            </a:r>
          </a:p>
        </p:txBody>
      </p:sp>
      <p:sp>
        <p:nvSpPr>
          <p:cNvPr id="42" name="TextBox 41">
            <a:extLst>
              <a:ext uri="{FF2B5EF4-FFF2-40B4-BE49-F238E27FC236}">
                <a16:creationId xmlns:a16="http://schemas.microsoft.com/office/drawing/2014/main" id="{AD02F564-7B02-4B2C-AB4A-E4AE793C4AC0}"/>
              </a:ext>
            </a:extLst>
          </p:cNvPr>
          <p:cNvSpPr txBox="1"/>
          <p:nvPr/>
        </p:nvSpPr>
        <p:spPr>
          <a:xfrm>
            <a:off x="5966564" y="2864658"/>
            <a:ext cx="2388301" cy="735601"/>
          </a:xfrm>
          <a:prstGeom prst="rect">
            <a:avLst/>
          </a:prstGeom>
          <a:noFill/>
          <a:ln>
            <a:solidFill>
              <a:schemeClr val="bg1"/>
            </a:solidFill>
          </a:ln>
        </p:spPr>
        <p:txBody>
          <a:bodyPr wrap="square" lIns="78372" tIns="39187" rIns="78372" bIns="39187" rtlCol="0">
            <a:spAutoFit/>
          </a:bodyPr>
          <a:lstStyle/>
          <a:p>
            <a:pPr algn="ctr" defTabSz="1219170"/>
            <a:r>
              <a:rPr lang="en-US" sz="2133" b="1" dirty="0">
                <a:solidFill>
                  <a:prstClr val="black"/>
                </a:solidFill>
                <a:latin typeface="Helvetica" panose="020B0604020202020204" pitchFamily="34" charset="0"/>
                <a:cs typeface="Helvetica" panose="020B0604020202020204" pitchFamily="34" charset="0"/>
              </a:rPr>
              <a:t>Process </a:t>
            </a:r>
            <a:br>
              <a:rPr lang="en-US" sz="2133" b="1" dirty="0">
                <a:solidFill>
                  <a:prstClr val="black"/>
                </a:solidFill>
                <a:latin typeface="Helvetica" panose="020B0604020202020204" pitchFamily="34" charset="0"/>
                <a:cs typeface="Helvetica" panose="020B0604020202020204" pitchFamily="34" charset="0"/>
              </a:rPr>
            </a:br>
            <a:r>
              <a:rPr lang="en-US" sz="2133" b="1" dirty="0">
                <a:solidFill>
                  <a:prstClr val="black"/>
                </a:solidFill>
                <a:latin typeface="Helvetica" panose="020B0604020202020204" pitchFamily="34" charset="0"/>
                <a:cs typeface="Helvetica" panose="020B0604020202020204" pitchFamily="34" charset="0"/>
              </a:rPr>
              <a:t>Mailing</a:t>
            </a:r>
          </a:p>
        </p:txBody>
      </p:sp>
      <p:sp>
        <p:nvSpPr>
          <p:cNvPr id="43" name="TextBox 42">
            <a:extLst>
              <a:ext uri="{FF2B5EF4-FFF2-40B4-BE49-F238E27FC236}">
                <a16:creationId xmlns:a16="http://schemas.microsoft.com/office/drawing/2014/main" id="{6587F3E5-21AA-4421-B1BE-CA139F750DB6}"/>
              </a:ext>
            </a:extLst>
          </p:cNvPr>
          <p:cNvSpPr txBox="1"/>
          <p:nvPr/>
        </p:nvSpPr>
        <p:spPr>
          <a:xfrm>
            <a:off x="3605465" y="2845200"/>
            <a:ext cx="1522139" cy="735601"/>
          </a:xfrm>
          <a:prstGeom prst="rect">
            <a:avLst/>
          </a:prstGeom>
          <a:noFill/>
          <a:ln>
            <a:solidFill>
              <a:schemeClr val="bg1"/>
            </a:solidFill>
          </a:ln>
        </p:spPr>
        <p:txBody>
          <a:bodyPr wrap="square" lIns="78372" tIns="39187" rIns="78372" bIns="39187" rtlCol="0">
            <a:spAutoFit/>
          </a:bodyPr>
          <a:lstStyle/>
          <a:p>
            <a:pPr algn="ctr" defTabSz="1219170"/>
            <a:r>
              <a:rPr lang="en-US" sz="2133" b="1" dirty="0">
                <a:solidFill>
                  <a:prstClr val="black"/>
                </a:solidFill>
                <a:latin typeface="Helvetica" panose="020B0604020202020204" pitchFamily="34" charset="0"/>
                <a:cs typeface="Helvetica" panose="020B0604020202020204" pitchFamily="34" charset="0"/>
              </a:rPr>
              <a:t>Present </a:t>
            </a:r>
            <a:br>
              <a:rPr lang="en-US" sz="2133" b="1" dirty="0">
                <a:solidFill>
                  <a:prstClr val="black"/>
                </a:solidFill>
                <a:latin typeface="Helvetica" panose="020B0604020202020204" pitchFamily="34" charset="0"/>
                <a:cs typeface="Helvetica" panose="020B0604020202020204" pitchFamily="34" charset="0"/>
              </a:rPr>
            </a:br>
            <a:r>
              <a:rPr lang="en-US" sz="2133" b="1" dirty="0">
                <a:solidFill>
                  <a:prstClr val="black"/>
                </a:solidFill>
                <a:latin typeface="Helvetica" panose="020B0604020202020204" pitchFamily="34" charset="0"/>
                <a:cs typeface="Helvetica" panose="020B0604020202020204" pitchFamily="34" charset="0"/>
              </a:rPr>
              <a:t>Mailing</a:t>
            </a:r>
          </a:p>
        </p:txBody>
      </p:sp>
      <p:sp>
        <p:nvSpPr>
          <p:cNvPr id="44" name="Rectangle 43">
            <a:extLst>
              <a:ext uri="{FF2B5EF4-FFF2-40B4-BE49-F238E27FC236}">
                <a16:creationId xmlns:a16="http://schemas.microsoft.com/office/drawing/2014/main" id="{E3785B10-B1FB-451E-A720-CAD943BEEAF5}"/>
              </a:ext>
            </a:extLst>
          </p:cNvPr>
          <p:cNvSpPr/>
          <p:nvPr/>
        </p:nvSpPr>
        <p:spPr>
          <a:xfrm>
            <a:off x="13836800" y="2864658"/>
            <a:ext cx="2419200" cy="735601"/>
          </a:xfrm>
          <a:prstGeom prst="rect">
            <a:avLst/>
          </a:prstGeom>
        </p:spPr>
        <p:txBody>
          <a:bodyPr wrap="square" lIns="78372" tIns="39187" rIns="78372" bIns="39187">
            <a:spAutoFit/>
          </a:bodyPr>
          <a:lstStyle/>
          <a:p>
            <a:pPr algn="ctr" defTabSz="1219170"/>
            <a:r>
              <a:rPr lang="en-US" sz="2133" b="1" dirty="0">
                <a:solidFill>
                  <a:prstClr val="black"/>
                </a:solidFill>
                <a:latin typeface="Helvetica" panose="020B0604020202020204" pitchFamily="34" charset="0"/>
                <a:cs typeface="Helvetica" panose="020B0604020202020204" pitchFamily="34" charset="0"/>
              </a:rPr>
              <a:t>View Mailing Reports</a:t>
            </a:r>
          </a:p>
        </p:txBody>
      </p:sp>
      <p:sp>
        <p:nvSpPr>
          <p:cNvPr id="45" name="Rectangle 44">
            <a:extLst>
              <a:ext uri="{FF2B5EF4-FFF2-40B4-BE49-F238E27FC236}">
                <a16:creationId xmlns:a16="http://schemas.microsoft.com/office/drawing/2014/main" id="{75B2FE90-C7D1-46B5-B5A9-DCD250471582}"/>
              </a:ext>
            </a:extLst>
          </p:cNvPr>
          <p:cNvSpPr/>
          <p:nvPr/>
        </p:nvSpPr>
        <p:spPr>
          <a:xfrm>
            <a:off x="8598155" y="2876739"/>
            <a:ext cx="2613008" cy="1104933"/>
          </a:xfrm>
          <a:prstGeom prst="rect">
            <a:avLst/>
          </a:prstGeom>
        </p:spPr>
        <p:txBody>
          <a:bodyPr wrap="square" lIns="78372" tIns="39187" rIns="78372" bIns="39187">
            <a:spAutoFit/>
          </a:bodyPr>
          <a:lstStyle/>
          <a:p>
            <a:pPr algn="ctr" defTabSz="1219170"/>
            <a:r>
              <a:rPr lang="en-US" sz="2133" b="1" dirty="0">
                <a:solidFill>
                  <a:prstClr val="black"/>
                </a:solidFill>
                <a:latin typeface="Helvetica" panose="020B0604020202020204" pitchFamily="34" charset="0"/>
                <a:cs typeface="Helvetica" panose="020B0604020202020204" pitchFamily="34" charset="0"/>
              </a:rPr>
              <a:t>Finalize</a:t>
            </a:r>
            <a:br>
              <a:rPr lang="en-US" sz="2133" b="1" dirty="0">
                <a:solidFill>
                  <a:prstClr val="black"/>
                </a:solidFill>
                <a:latin typeface="Helvetica" panose="020B0604020202020204" pitchFamily="34" charset="0"/>
                <a:cs typeface="Helvetica" panose="020B0604020202020204" pitchFamily="34" charset="0"/>
              </a:rPr>
            </a:br>
            <a:r>
              <a:rPr lang="en-US" sz="2133" b="1" dirty="0">
                <a:solidFill>
                  <a:prstClr val="black"/>
                </a:solidFill>
                <a:latin typeface="Helvetica" panose="020B0604020202020204" pitchFamily="34" charset="0"/>
                <a:cs typeface="Helvetica" panose="020B0604020202020204" pitchFamily="34" charset="0"/>
              </a:rPr>
              <a:t>Mailing</a:t>
            </a:r>
          </a:p>
          <a:p>
            <a:pPr algn="ctr" defTabSz="1219170"/>
            <a:endParaRPr lang="en-US" sz="2400" dirty="0">
              <a:solidFill>
                <a:prstClr val="black"/>
              </a:solidFill>
              <a:latin typeface="Helvetica" panose="020B0604020202020204" pitchFamily="34" charset="0"/>
              <a:cs typeface="Helvetica" panose="020B0604020202020204" pitchFamily="34" charset="0"/>
            </a:endParaRPr>
          </a:p>
        </p:txBody>
      </p:sp>
      <p:cxnSp>
        <p:nvCxnSpPr>
          <p:cNvPr id="46" name="Straight Connector 45">
            <a:extLst>
              <a:ext uri="{FF2B5EF4-FFF2-40B4-BE49-F238E27FC236}">
                <a16:creationId xmlns:a16="http://schemas.microsoft.com/office/drawing/2014/main" id="{36DF4587-D34B-4A0D-B5EE-939CB113AED7}"/>
              </a:ext>
            </a:extLst>
          </p:cNvPr>
          <p:cNvCxnSpPr>
            <a:cxnSpLocks/>
          </p:cNvCxnSpPr>
          <p:nvPr/>
        </p:nvCxnSpPr>
        <p:spPr>
          <a:xfrm>
            <a:off x="11173883" y="983406"/>
            <a:ext cx="25495" cy="8355148"/>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E94CB974-551A-46B5-B3F8-634F4FAC52EF}"/>
              </a:ext>
            </a:extLst>
          </p:cNvPr>
          <p:cNvSpPr/>
          <p:nvPr/>
        </p:nvSpPr>
        <p:spPr>
          <a:xfrm>
            <a:off x="11274896" y="2864658"/>
            <a:ext cx="2611001" cy="735601"/>
          </a:xfrm>
          <a:prstGeom prst="rect">
            <a:avLst/>
          </a:prstGeom>
        </p:spPr>
        <p:txBody>
          <a:bodyPr wrap="square" lIns="78372" tIns="39187" rIns="78372" bIns="39187">
            <a:spAutoFit/>
          </a:bodyPr>
          <a:lstStyle/>
          <a:p>
            <a:pPr algn="ctr" defTabSz="1219170"/>
            <a:r>
              <a:rPr lang="en-US" sz="2133" b="1" dirty="0">
                <a:solidFill>
                  <a:prstClr val="black"/>
                </a:solidFill>
                <a:latin typeface="Helvetica" panose="020B0604020202020204" pitchFamily="34" charset="0"/>
                <a:cs typeface="Helvetica" panose="020B0604020202020204" pitchFamily="34" charset="0"/>
              </a:rPr>
              <a:t>Withdraw </a:t>
            </a:r>
            <a:br>
              <a:rPr lang="en-US" sz="2133" b="1" dirty="0">
                <a:solidFill>
                  <a:prstClr val="black"/>
                </a:solidFill>
                <a:latin typeface="Helvetica" panose="020B0604020202020204" pitchFamily="34" charset="0"/>
                <a:cs typeface="Helvetica" panose="020B0604020202020204" pitchFamily="34" charset="0"/>
              </a:rPr>
            </a:br>
            <a:r>
              <a:rPr lang="en-US" sz="2133" b="1" dirty="0">
                <a:solidFill>
                  <a:prstClr val="black"/>
                </a:solidFill>
                <a:latin typeface="Helvetica" panose="020B0604020202020204" pitchFamily="34" charset="0"/>
                <a:cs typeface="Helvetica" panose="020B0604020202020204" pitchFamily="34" charset="0"/>
              </a:rPr>
              <a:t>Payment</a:t>
            </a:r>
          </a:p>
        </p:txBody>
      </p:sp>
      <p:sp>
        <p:nvSpPr>
          <p:cNvPr id="49" name="Rectangle 48">
            <a:extLst>
              <a:ext uri="{FF2B5EF4-FFF2-40B4-BE49-F238E27FC236}">
                <a16:creationId xmlns:a16="http://schemas.microsoft.com/office/drawing/2014/main" id="{2ED92C2E-59EE-4B48-92BB-AAB9DDB8A80A}"/>
              </a:ext>
            </a:extLst>
          </p:cNvPr>
          <p:cNvSpPr/>
          <p:nvPr/>
        </p:nvSpPr>
        <p:spPr>
          <a:xfrm>
            <a:off x="27729" y="4671013"/>
            <a:ext cx="2867564" cy="4031104"/>
          </a:xfrm>
          <a:prstGeom prst="rect">
            <a:avLst/>
          </a:prstGeom>
        </p:spPr>
        <p:txBody>
          <a:bodyPr wrap="square">
            <a:spAutoFit/>
          </a:bodyPr>
          <a:lstStyle/>
          <a:p>
            <a:pPr marL="457189" indent="-457189" defTabSz="1219170">
              <a:buFont typeface="+mj-lt"/>
              <a:buAutoNum type="arabicPeriod"/>
            </a:pPr>
            <a:r>
              <a:rPr lang="en-US" sz="2133" dirty="0">
                <a:solidFill>
                  <a:prstClr val="black"/>
                </a:solidFill>
                <a:latin typeface="Helvetica" panose="020B0604020202020204" pitchFamily="34" charset="0"/>
                <a:cs typeface="Helvetica" panose="020B0604020202020204" pitchFamily="34" charset="0"/>
              </a:rPr>
              <a:t>Submit postage statement* electronically using mail.dat, mail.xml or Postal Wizard, or via hardcopy at BMEU</a:t>
            </a:r>
          </a:p>
          <a:p>
            <a:pPr defTabSz="1219170"/>
            <a:endParaRPr lang="en-US" sz="2133" dirty="0">
              <a:solidFill>
                <a:prstClr val="black"/>
              </a:solidFill>
              <a:latin typeface="Helvetica" panose="020B0604020202020204" pitchFamily="34" charset="0"/>
              <a:cs typeface="Helvetica" panose="020B0604020202020204" pitchFamily="34" charset="0"/>
            </a:endParaRPr>
          </a:p>
          <a:p>
            <a:pPr marL="457189" indent="-457189" defTabSz="1219170">
              <a:buFont typeface="+mj-lt"/>
              <a:buAutoNum type="arabicPeriod"/>
            </a:pPr>
            <a:endParaRPr lang="en-US" sz="2133" dirty="0">
              <a:solidFill>
                <a:prstClr val="black"/>
              </a:solidFill>
              <a:latin typeface="Helvetica" panose="020B0604020202020204" pitchFamily="34" charset="0"/>
              <a:cs typeface="Helvetica" panose="020B0604020202020204" pitchFamily="34" charset="0"/>
            </a:endParaRPr>
          </a:p>
          <a:p>
            <a:pPr marL="457189" indent="-457189" defTabSz="1219170">
              <a:buFont typeface="+mj-lt"/>
              <a:buAutoNum type="arabicPeriod"/>
            </a:pPr>
            <a:endParaRPr lang="en-US" sz="2133" dirty="0">
              <a:solidFill>
                <a:prstClr val="black"/>
              </a:solidFill>
              <a:latin typeface="Helvetica" panose="020B0604020202020204" pitchFamily="34" charset="0"/>
              <a:cs typeface="Helvetica" panose="020B0604020202020204" pitchFamily="34" charset="0"/>
            </a:endParaRPr>
          </a:p>
          <a:p>
            <a:pPr marL="457189" indent="-457189" defTabSz="1219170">
              <a:buFont typeface="+mj-lt"/>
              <a:buAutoNum type="arabicPeriod"/>
            </a:pPr>
            <a:endParaRPr lang="en-US" sz="2133" dirty="0">
              <a:solidFill>
                <a:prstClr val="black"/>
              </a:solidFill>
              <a:latin typeface="Helvetica" panose="020B0604020202020204" pitchFamily="34" charset="0"/>
              <a:cs typeface="Helvetica" panose="020B0604020202020204" pitchFamily="34" charset="0"/>
            </a:endParaRPr>
          </a:p>
        </p:txBody>
      </p:sp>
      <p:sp>
        <p:nvSpPr>
          <p:cNvPr id="50" name="Rectangle 49">
            <a:extLst>
              <a:ext uri="{FF2B5EF4-FFF2-40B4-BE49-F238E27FC236}">
                <a16:creationId xmlns:a16="http://schemas.microsoft.com/office/drawing/2014/main" id="{67623046-2B31-4BA7-BF01-6DB635A4F01E}"/>
              </a:ext>
            </a:extLst>
          </p:cNvPr>
          <p:cNvSpPr/>
          <p:nvPr/>
        </p:nvSpPr>
        <p:spPr>
          <a:xfrm>
            <a:off x="2994937" y="4671012"/>
            <a:ext cx="2743199" cy="847867"/>
          </a:xfrm>
          <a:prstGeom prst="rect">
            <a:avLst/>
          </a:prstGeom>
        </p:spPr>
        <p:txBody>
          <a:bodyPr wrap="square" lIns="189565" tIns="94777" rIns="189565" bIns="94777">
            <a:spAutoFit/>
          </a:bodyPr>
          <a:lstStyle/>
          <a:p>
            <a:pPr marL="457189" indent="-457189" defTabSz="1219170">
              <a:buFont typeface="+mj-lt"/>
              <a:buAutoNum type="arabicPeriod" startAt="2"/>
            </a:pPr>
            <a:r>
              <a:rPr lang="en-US" sz="2133" dirty="0">
                <a:solidFill>
                  <a:prstClr val="black"/>
                </a:solidFill>
                <a:latin typeface="Helvetica" panose="020B0604020202020204" pitchFamily="34" charset="0"/>
                <a:cs typeface="Helvetica" panose="020B0604020202020204" pitchFamily="34" charset="0"/>
              </a:rPr>
              <a:t>Present mailing </a:t>
            </a:r>
            <a:br>
              <a:rPr lang="en-US" sz="2133" dirty="0">
                <a:solidFill>
                  <a:prstClr val="black"/>
                </a:solidFill>
                <a:latin typeface="Helvetica" panose="020B0604020202020204" pitchFamily="34" charset="0"/>
                <a:cs typeface="Helvetica" panose="020B0604020202020204" pitchFamily="34" charset="0"/>
              </a:rPr>
            </a:br>
            <a:r>
              <a:rPr lang="en-US" sz="2133" dirty="0">
                <a:solidFill>
                  <a:prstClr val="black"/>
                </a:solidFill>
                <a:latin typeface="Helvetica" panose="020B0604020202020204" pitchFamily="34" charset="0"/>
                <a:cs typeface="Helvetica" panose="020B0604020202020204" pitchFamily="34" charset="0"/>
              </a:rPr>
              <a:t>at USPS facility</a:t>
            </a:r>
          </a:p>
        </p:txBody>
      </p:sp>
      <p:sp>
        <p:nvSpPr>
          <p:cNvPr id="51" name="Rectangle 50">
            <a:extLst>
              <a:ext uri="{FF2B5EF4-FFF2-40B4-BE49-F238E27FC236}">
                <a16:creationId xmlns:a16="http://schemas.microsoft.com/office/drawing/2014/main" id="{BC2233BC-EA96-4E98-959E-448C249A5D52}"/>
              </a:ext>
            </a:extLst>
          </p:cNvPr>
          <p:cNvSpPr/>
          <p:nvPr/>
        </p:nvSpPr>
        <p:spPr>
          <a:xfrm>
            <a:off x="14054027" y="4696120"/>
            <a:ext cx="1792999" cy="2376756"/>
          </a:xfrm>
          <a:prstGeom prst="rect">
            <a:avLst/>
          </a:prstGeom>
        </p:spPr>
        <p:txBody>
          <a:bodyPr wrap="square" lIns="78372" tIns="39187" rIns="78372" bIns="39187">
            <a:spAutoFit/>
          </a:bodyPr>
          <a:lstStyle/>
          <a:p>
            <a:pPr marL="457189" indent="-457189" defTabSz="1219170">
              <a:buFont typeface="+mj-lt"/>
              <a:buAutoNum type="arabicPeriod" startAt="6"/>
            </a:pPr>
            <a:r>
              <a:rPr lang="en-US" sz="2133" dirty="0">
                <a:solidFill>
                  <a:prstClr val="black"/>
                </a:solidFill>
                <a:latin typeface="Helvetica" panose="020B0604020202020204" pitchFamily="34" charset="0"/>
                <a:cs typeface="Helvetica" panose="020B0604020202020204" pitchFamily="34" charset="0"/>
              </a:rPr>
              <a:t>Mailing reports viewable in BCG and EPS</a:t>
            </a:r>
          </a:p>
          <a:p>
            <a:pPr defTabSz="1219170"/>
            <a:endParaRPr lang="en-US" sz="2133" dirty="0">
              <a:solidFill>
                <a:prstClr val="black"/>
              </a:solidFill>
              <a:latin typeface="Helvetica" panose="020B0604020202020204" pitchFamily="34" charset="0"/>
              <a:cs typeface="Helvetica" panose="020B0604020202020204" pitchFamily="34" charset="0"/>
            </a:endParaRPr>
          </a:p>
          <a:p>
            <a:pPr defTabSz="1219170"/>
            <a:endParaRPr lang="en-US" sz="2133" dirty="0">
              <a:solidFill>
                <a:prstClr val="black"/>
              </a:solidFill>
              <a:latin typeface="Helvetica" panose="020B0604020202020204" pitchFamily="34" charset="0"/>
              <a:cs typeface="Helvetica" panose="020B0604020202020204" pitchFamily="34" charset="0"/>
            </a:endParaRPr>
          </a:p>
        </p:txBody>
      </p:sp>
      <p:sp>
        <p:nvSpPr>
          <p:cNvPr id="52" name="Rectangle 51">
            <a:extLst>
              <a:ext uri="{FF2B5EF4-FFF2-40B4-BE49-F238E27FC236}">
                <a16:creationId xmlns:a16="http://schemas.microsoft.com/office/drawing/2014/main" id="{A1495E9B-2776-4AC0-A76E-6427B425AB2F}"/>
              </a:ext>
            </a:extLst>
          </p:cNvPr>
          <p:cNvSpPr/>
          <p:nvPr/>
        </p:nvSpPr>
        <p:spPr>
          <a:xfrm>
            <a:off x="11311588" y="4703082"/>
            <a:ext cx="2292093" cy="1405256"/>
          </a:xfrm>
          <a:prstGeom prst="rect">
            <a:avLst/>
          </a:prstGeom>
        </p:spPr>
        <p:txBody>
          <a:bodyPr wrap="square">
            <a:spAutoFit/>
          </a:bodyPr>
          <a:lstStyle/>
          <a:p>
            <a:pPr marL="457189" indent="-457189" defTabSz="1219170">
              <a:buFont typeface="+mj-lt"/>
              <a:buAutoNum type="arabicPeriod" startAt="5"/>
            </a:pPr>
            <a:r>
              <a:rPr lang="en-US" sz="2133" dirty="0">
                <a:solidFill>
                  <a:prstClr val="black"/>
                </a:solidFill>
                <a:latin typeface="Helvetica" panose="020B0604020202020204" pitchFamily="34" charset="0"/>
                <a:cs typeface="Helvetica" panose="020B0604020202020204" pitchFamily="34" charset="0"/>
              </a:rPr>
              <a:t>Payment withdrawn from EPA</a:t>
            </a:r>
          </a:p>
          <a:p>
            <a:pPr defTabSz="1219170"/>
            <a:endParaRPr lang="en-US" sz="2133" dirty="0">
              <a:solidFill>
                <a:prstClr val="black"/>
              </a:solidFill>
              <a:latin typeface="Helvetica" panose="020B0604020202020204" pitchFamily="34" charset="0"/>
              <a:cs typeface="Helvetica" panose="020B0604020202020204" pitchFamily="34" charset="0"/>
            </a:endParaRPr>
          </a:p>
        </p:txBody>
      </p:sp>
      <p:sp>
        <p:nvSpPr>
          <p:cNvPr id="53" name="Rectangle 52">
            <a:extLst>
              <a:ext uri="{FF2B5EF4-FFF2-40B4-BE49-F238E27FC236}">
                <a16:creationId xmlns:a16="http://schemas.microsoft.com/office/drawing/2014/main" id="{3676E766-B1C7-41EE-8046-1FA401FB6AAA}"/>
              </a:ext>
            </a:extLst>
          </p:cNvPr>
          <p:cNvSpPr/>
          <p:nvPr/>
        </p:nvSpPr>
        <p:spPr>
          <a:xfrm>
            <a:off x="8543483" y="4698589"/>
            <a:ext cx="2655895" cy="2020810"/>
          </a:xfrm>
          <a:prstGeom prst="rect">
            <a:avLst/>
          </a:prstGeom>
        </p:spPr>
        <p:txBody>
          <a:bodyPr wrap="square">
            <a:spAutoFit/>
          </a:bodyPr>
          <a:lstStyle/>
          <a:p>
            <a:pPr marL="457189" indent="-457189" defTabSz="1219170">
              <a:buFont typeface="+mj-lt"/>
              <a:buAutoNum type="arabicPeriod" startAt="4"/>
            </a:pPr>
            <a:r>
              <a:rPr lang="en-US" sz="2133" dirty="0">
                <a:solidFill>
                  <a:prstClr val="black"/>
                </a:solidFill>
                <a:latin typeface="Helvetica" panose="020B0604020202020204" pitchFamily="34" charset="0"/>
                <a:cs typeface="Helvetica" panose="020B0604020202020204" pitchFamily="34" charset="0"/>
              </a:rPr>
              <a:t>Payment transaction </a:t>
            </a:r>
            <a:br>
              <a:rPr lang="en-US" sz="2133" dirty="0">
                <a:solidFill>
                  <a:prstClr val="black"/>
                </a:solidFill>
                <a:latin typeface="Helvetica" panose="020B0604020202020204" pitchFamily="34" charset="0"/>
                <a:cs typeface="Helvetica" panose="020B0604020202020204" pitchFamily="34" charset="0"/>
              </a:rPr>
            </a:br>
            <a:r>
              <a:rPr lang="en-US" sz="2133" dirty="0">
                <a:solidFill>
                  <a:prstClr val="black"/>
                </a:solidFill>
                <a:latin typeface="Helvetica" panose="020B0604020202020204" pitchFamily="34" charset="0"/>
                <a:cs typeface="Helvetica" panose="020B0604020202020204" pitchFamily="34" charset="0"/>
              </a:rPr>
              <a:t>sent to EPA</a:t>
            </a:r>
          </a:p>
          <a:p>
            <a:pPr defTabSz="1219170"/>
            <a:endParaRPr lang="en-US" sz="2133" dirty="0">
              <a:solidFill>
                <a:prstClr val="black"/>
              </a:solidFill>
              <a:latin typeface="Helvetica" panose="020B0604020202020204" pitchFamily="34" charset="0"/>
              <a:cs typeface="Helvetica" panose="020B0604020202020204" pitchFamily="34" charset="0"/>
            </a:endParaRPr>
          </a:p>
          <a:p>
            <a:pPr defTabSz="1219170"/>
            <a:endParaRPr lang="en-US" sz="2133" dirty="0">
              <a:solidFill>
                <a:prstClr val="black"/>
              </a:solidFill>
              <a:latin typeface="Helvetica" panose="020B0604020202020204" pitchFamily="34" charset="0"/>
              <a:cs typeface="Helvetica" panose="020B0604020202020204" pitchFamily="34" charset="0"/>
            </a:endParaRPr>
          </a:p>
          <a:p>
            <a:pPr defTabSz="1219170"/>
            <a:endParaRPr lang="en-US" sz="1867" dirty="0">
              <a:solidFill>
                <a:prstClr val="black"/>
              </a:solidFill>
              <a:latin typeface="Helvetica" panose="020B0604020202020204" pitchFamily="34" charset="0"/>
              <a:cs typeface="Helvetica" panose="020B0604020202020204" pitchFamily="34" charset="0"/>
            </a:endParaRPr>
          </a:p>
        </p:txBody>
      </p:sp>
      <p:sp>
        <p:nvSpPr>
          <p:cNvPr id="54" name="Rectangle 53">
            <a:extLst>
              <a:ext uri="{FF2B5EF4-FFF2-40B4-BE49-F238E27FC236}">
                <a16:creationId xmlns:a16="http://schemas.microsoft.com/office/drawing/2014/main" id="{CC609213-842E-4D96-87F8-FBA38C9F9590}"/>
              </a:ext>
            </a:extLst>
          </p:cNvPr>
          <p:cNvSpPr/>
          <p:nvPr/>
        </p:nvSpPr>
        <p:spPr>
          <a:xfrm>
            <a:off x="5894914" y="4685264"/>
            <a:ext cx="2653324" cy="1077026"/>
          </a:xfrm>
          <a:prstGeom prst="rect">
            <a:avLst/>
          </a:prstGeom>
        </p:spPr>
        <p:txBody>
          <a:bodyPr wrap="square">
            <a:spAutoFit/>
          </a:bodyPr>
          <a:lstStyle/>
          <a:p>
            <a:pPr marL="457189" indent="-457189" defTabSz="1219170">
              <a:buFont typeface="+mj-lt"/>
              <a:buAutoNum type="arabicPeriod" startAt="3"/>
            </a:pPr>
            <a:r>
              <a:rPr lang="en-US" sz="2133" dirty="0">
                <a:solidFill>
                  <a:prstClr val="black"/>
                </a:solidFill>
                <a:latin typeface="Helvetica" panose="020B0604020202020204" pitchFamily="34" charset="0"/>
                <a:cs typeface="Helvetica" panose="020B0604020202020204" pitchFamily="34" charset="0"/>
              </a:rPr>
              <a:t> Action recorded in </a:t>
            </a:r>
            <a:r>
              <a:rPr lang="en-US" sz="2133" i="1" dirty="0" err="1">
                <a:solidFill>
                  <a:prstClr val="black"/>
                </a:solidFill>
                <a:latin typeface="Helvetica" panose="020B0604020202020204" pitchFamily="34" charset="0"/>
                <a:cs typeface="Helvetica" panose="020B0604020202020204" pitchFamily="34" charset="0"/>
              </a:rPr>
              <a:t>PostalOne</a:t>
            </a:r>
            <a:r>
              <a:rPr lang="en-US" sz="2133" i="1" dirty="0">
                <a:solidFill>
                  <a:prstClr val="black"/>
                </a:solidFill>
                <a:latin typeface="Helvetica" panose="020B0604020202020204" pitchFamily="34" charset="0"/>
                <a:cs typeface="Helvetica" panose="020B0604020202020204" pitchFamily="34" charset="0"/>
              </a:rPr>
              <a:t>!</a:t>
            </a:r>
            <a:endParaRPr lang="en-US" sz="2133" dirty="0">
              <a:solidFill>
                <a:prstClr val="black"/>
              </a:solidFill>
              <a:latin typeface="Helvetica" panose="020B0604020202020204" pitchFamily="34" charset="0"/>
              <a:cs typeface="Helvetica" panose="020B0604020202020204" pitchFamily="34" charset="0"/>
            </a:endParaRPr>
          </a:p>
          <a:p>
            <a:pPr marL="457189" indent="-457189" defTabSz="1219170">
              <a:buFont typeface="+mj-lt"/>
              <a:buAutoNum type="arabicPeriod" startAt="4"/>
            </a:pPr>
            <a:endParaRPr lang="en-US" sz="2133" dirty="0">
              <a:solidFill>
                <a:prstClr val="black"/>
              </a:solidFill>
              <a:latin typeface="Helvetica" panose="020B0604020202020204" pitchFamily="34" charset="0"/>
              <a:cs typeface="Helvetica" panose="020B0604020202020204" pitchFamily="34" charset="0"/>
            </a:endParaRPr>
          </a:p>
        </p:txBody>
      </p:sp>
      <p:sp>
        <p:nvSpPr>
          <p:cNvPr id="3" name="Slide Number Placeholder 2"/>
          <p:cNvSpPr>
            <a:spLocks noGrp="1"/>
          </p:cNvSpPr>
          <p:nvPr>
            <p:ph type="sldNum" sz="quarter" idx="12"/>
          </p:nvPr>
        </p:nvSpPr>
        <p:spPr>
          <a:xfrm>
            <a:off x="11774881" y="8429757"/>
            <a:ext cx="3657600" cy="486833"/>
          </a:xfrm>
        </p:spPr>
        <p:txBody>
          <a:bodyPr/>
          <a:lstStyle/>
          <a:p>
            <a:fld id="{7598BF81-8B34-B643-B5B0-4C1DA59A715B}" type="slidenum">
              <a:rPr lang="en-US" smtClean="0">
                <a:solidFill>
                  <a:prstClr val="black"/>
                </a:solidFill>
              </a:rPr>
              <a:pPr/>
              <a:t>9</a:t>
            </a:fld>
            <a:endParaRPr lang="en-US" dirty="0">
              <a:solidFill>
                <a:prstClr val="black"/>
              </a:solidFill>
            </a:endParaRPr>
          </a:p>
        </p:txBody>
      </p:sp>
      <p:grpSp>
        <p:nvGrpSpPr>
          <p:cNvPr id="35" name="Group 34">
            <a:extLst>
              <a:ext uri="{FF2B5EF4-FFF2-40B4-BE49-F238E27FC236}">
                <a16:creationId xmlns:a16="http://schemas.microsoft.com/office/drawing/2014/main" id="{D49F50AA-FAC9-48D2-8C16-EC0AABD0E199}"/>
              </a:ext>
            </a:extLst>
          </p:cNvPr>
          <p:cNvGrpSpPr/>
          <p:nvPr/>
        </p:nvGrpSpPr>
        <p:grpSpPr>
          <a:xfrm>
            <a:off x="529502" y="7593476"/>
            <a:ext cx="12945985" cy="1166706"/>
            <a:chOff x="70970" y="5788129"/>
            <a:chExt cx="9709489" cy="875030"/>
          </a:xfrm>
        </p:grpSpPr>
        <p:sp>
          <p:nvSpPr>
            <p:cNvPr id="48" name="Rectangle 47">
              <a:extLst>
                <a:ext uri="{FF2B5EF4-FFF2-40B4-BE49-F238E27FC236}">
                  <a16:creationId xmlns:a16="http://schemas.microsoft.com/office/drawing/2014/main" id="{8A0E37C3-9576-4B57-B88A-2DB7E6198378}"/>
                </a:ext>
              </a:extLst>
            </p:cNvPr>
            <p:cNvSpPr/>
            <p:nvPr/>
          </p:nvSpPr>
          <p:spPr>
            <a:xfrm>
              <a:off x="70970" y="5788129"/>
              <a:ext cx="9709489" cy="875030"/>
            </a:xfrm>
            <a:prstGeom prst="rect">
              <a:avLst/>
            </a:prstGeom>
            <a:solidFill>
              <a:srgbClr val="F1F1F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Helvetica" panose="020B0604020202020204" pitchFamily="34" charset="0"/>
                <a:cs typeface="Helvetica" panose="020B0604020202020204" pitchFamily="34" charset="0"/>
              </a:endParaRPr>
            </a:p>
          </p:txBody>
        </p:sp>
        <p:sp>
          <p:nvSpPr>
            <p:cNvPr id="55" name="TextBox 54">
              <a:extLst>
                <a:ext uri="{FF2B5EF4-FFF2-40B4-BE49-F238E27FC236}">
                  <a16:creationId xmlns:a16="http://schemas.microsoft.com/office/drawing/2014/main" id="{5E13E79A-6225-4E74-BF77-5B00B75F41D8}"/>
                </a:ext>
              </a:extLst>
            </p:cNvPr>
            <p:cNvSpPr txBox="1"/>
            <p:nvPr/>
          </p:nvSpPr>
          <p:spPr>
            <a:xfrm>
              <a:off x="70971" y="5838928"/>
              <a:ext cx="9632664" cy="715725"/>
            </a:xfrm>
            <a:prstGeom prst="rect">
              <a:avLst/>
            </a:prstGeom>
            <a:noFill/>
          </p:spPr>
          <p:txBody>
            <a:bodyPr wrap="square" rtlCol="0">
              <a:spAutoFit/>
            </a:bodyPr>
            <a:lstStyle/>
            <a:p>
              <a:pPr marL="380990" indent="-380990" defTabSz="1219170">
                <a:buFont typeface="Arial" charset="0"/>
                <a:buChar char="•"/>
              </a:pPr>
              <a:r>
                <a:rPr lang="en-US" sz="1867" b="1" dirty="0">
                  <a:solidFill>
                    <a:prstClr val="black"/>
                  </a:solidFill>
                  <a:latin typeface="Helvetica" panose="020B0604020202020204" pitchFamily="34" charset="0"/>
                  <a:cs typeface="Helvetica" panose="020B0604020202020204" pitchFamily="34" charset="0"/>
                </a:rPr>
                <a:t>Permit/publication number field: 	</a:t>
              </a:r>
              <a:r>
                <a:rPr lang="en-US" sz="1867" dirty="0">
                  <a:solidFill>
                    <a:prstClr val="black"/>
                  </a:solidFill>
                  <a:latin typeface="Helvetica" panose="020B0604020202020204" pitchFamily="34" charset="0"/>
                  <a:cs typeface="Helvetica" panose="020B0604020202020204" pitchFamily="34" charset="0"/>
                </a:rPr>
                <a:t>Enter permit/publication number in eDoc</a:t>
              </a:r>
            </a:p>
            <a:p>
              <a:pPr marL="380990" indent="-380990" defTabSz="1219170">
                <a:buFont typeface="Arial" charset="0"/>
                <a:buChar char="•"/>
              </a:pPr>
              <a:r>
                <a:rPr lang="en-US" sz="1867" b="1" dirty="0">
                  <a:solidFill>
                    <a:prstClr val="black"/>
                  </a:solidFill>
                  <a:latin typeface="Helvetica" panose="020B0604020202020204" pitchFamily="34" charset="0"/>
                  <a:cs typeface="Helvetica" panose="020B0604020202020204" pitchFamily="34" charset="0"/>
                </a:rPr>
                <a:t>Account number field: 		</a:t>
              </a:r>
              <a:r>
                <a:rPr lang="en-US" sz="1867" dirty="0">
                  <a:solidFill>
                    <a:prstClr val="black"/>
                  </a:solidFill>
                  <a:latin typeface="Helvetica" panose="020B0604020202020204" pitchFamily="34" charset="0"/>
                  <a:cs typeface="Helvetica" panose="020B0604020202020204" pitchFamily="34" charset="0"/>
                </a:rPr>
                <a:t>Optional, but must match the account number linked to the permit number</a:t>
              </a:r>
            </a:p>
            <a:p>
              <a:pPr marL="380990" indent="-380990" defTabSz="1219170">
                <a:buFont typeface="Arial" charset="0"/>
                <a:buChar char="•"/>
              </a:pPr>
              <a:r>
                <a:rPr lang="en-US" sz="1867" b="1" dirty="0">
                  <a:solidFill>
                    <a:prstClr val="black"/>
                  </a:solidFill>
                  <a:latin typeface="Helvetica" panose="020B0604020202020204" pitchFamily="34" charset="0"/>
                  <a:cs typeface="Helvetica" panose="020B0604020202020204" pitchFamily="34" charset="0"/>
                </a:rPr>
                <a:t>Mail Anywhere: 			</a:t>
              </a:r>
              <a:r>
                <a:rPr lang="en-US" sz="1867" dirty="0">
                  <a:solidFill>
                    <a:prstClr val="black"/>
                  </a:solidFill>
                  <a:latin typeface="Helvetica" panose="020B0604020202020204" pitchFamily="34" charset="0"/>
                  <a:cs typeface="Helvetica" panose="020B0604020202020204" pitchFamily="34" charset="0"/>
                </a:rPr>
                <a:t>EPA number will replace National account number</a:t>
              </a:r>
            </a:p>
          </p:txBody>
        </p:sp>
      </p:grpSp>
      <p:cxnSp>
        <p:nvCxnSpPr>
          <p:cNvPr id="94" name="Straight Connector 93">
            <a:extLst>
              <a:ext uri="{FF2B5EF4-FFF2-40B4-BE49-F238E27FC236}">
                <a16:creationId xmlns:a16="http://schemas.microsoft.com/office/drawing/2014/main" id="{1B7A93B8-B8F5-400D-B39F-70E2C7C65E9B}"/>
              </a:ext>
            </a:extLst>
          </p:cNvPr>
          <p:cNvCxnSpPr/>
          <p:nvPr/>
        </p:nvCxnSpPr>
        <p:spPr>
          <a:xfrm flipV="1">
            <a:off x="1" y="4107945"/>
            <a:ext cx="16251783" cy="36051"/>
          </a:xfrm>
          <a:prstGeom prst="line">
            <a:avLst/>
          </a:prstGeom>
          <a:ln w="508000">
            <a:solidFill>
              <a:srgbClr val="333366"/>
            </a:solidFill>
          </a:ln>
        </p:spPr>
        <p:style>
          <a:lnRef idx="1">
            <a:schemeClr val="accent1"/>
          </a:lnRef>
          <a:fillRef idx="0">
            <a:schemeClr val="accent1"/>
          </a:fillRef>
          <a:effectRef idx="0">
            <a:schemeClr val="accent1"/>
          </a:effectRef>
          <a:fontRef idx="minor">
            <a:schemeClr val="tx1"/>
          </a:fontRef>
        </p:style>
      </p:cxnSp>
      <p:sp>
        <p:nvSpPr>
          <p:cNvPr id="95" name="Right Arrow 16">
            <a:extLst>
              <a:ext uri="{FF2B5EF4-FFF2-40B4-BE49-F238E27FC236}">
                <a16:creationId xmlns:a16="http://schemas.microsoft.com/office/drawing/2014/main" id="{EC5F1D21-D28B-44A9-AF60-300035D3DE83}"/>
              </a:ext>
            </a:extLst>
          </p:cNvPr>
          <p:cNvSpPr/>
          <p:nvPr/>
        </p:nvSpPr>
        <p:spPr>
          <a:xfrm>
            <a:off x="1481243" y="3970737"/>
            <a:ext cx="13289280" cy="27486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8206805B-7AFB-47F3-8E7B-009473F718E7}"/>
              </a:ext>
            </a:extLst>
          </p:cNvPr>
          <p:cNvGrpSpPr/>
          <p:nvPr/>
        </p:nvGrpSpPr>
        <p:grpSpPr>
          <a:xfrm>
            <a:off x="717669" y="1336511"/>
            <a:ext cx="1522139" cy="1424288"/>
            <a:chOff x="538252" y="1002383"/>
            <a:chExt cx="1141604" cy="1068216"/>
          </a:xfrm>
        </p:grpSpPr>
        <p:sp>
          <p:nvSpPr>
            <p:cNvPr id="76" name="Flowchart: Connector 75">
              <a:extLst>
                <a:ext uri="{FF2B5EF4-FFF2-40B4-BE49-F238E27FC236}">
                  <a16:creationId xmlns:a16="http://schemas.microsoft.com/office/drawing/2014/main" id="{B7100CCF-AA95-44A0-85EE-FD5B81403FCE}"/>
                </a:ext>
              </a:extLst>
            </p:cNvPr>
            <p:cNvSpPr/>
            <p:nvPr/>
          </p:nvSpPr>
          <p:spPr>
            <a:xfrm>
              <a:off x="538252" y="1002383"/>
              <a:ext cx="1141604" cy="1068216"/>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2" name="Graphic 11">
              <a:extLst>
                <a:ext uri="{FF2B5EF4-FFF2-40B4-BE49-F238E27FC236}">
                  <a16:creationId xmlns:a16="http://schemas.microsoft.com/office/drawing/2014/main" id="{AEAB372E-279C-4888-BFAC-5D19F8862B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458" y="1152171"/>
              <a:ext cx="747013" cy="747013"/>
            </a:xfrm>
            <a:prstGeom prst="rect">
              <a:avLst/>
            </a:prstGeom>
          </p:spPr>
        </p:pic>
      </p:grpSp>
      <p:grpSp>
        <p:nvGrpSpPr>
          <p:cNvPr id="27" name="Group 26">
            <a:extLst>
              <a:ext uri="{FF2B5EF4-FFF2-40B4-BE49-F238E27FC236}">
                <a16:creationId xmlns:a16="http://schemas.microsoft.com/office/drawing/2014/main" id="{783883F3-1240-41B9-9F45-70ED089E305C}"/>
              </a:ext>
            </a:extLst>
          </p:cNvPr>
          <p:cNvGrpSpPr/>
          <p:nvPr/>
        </p:nvGrpSpPr>
        <p:grpSpPr>
          <a:xfrm>
            <a:off x="14324887" y="1336511"/>
            <a:ext cx="1522139" cy="1424288"/>
            <a:chOff x="10743665" y="1002383"/>
            <a:chExt cx="1141604" cy="1068216"/>
          </a:xfrm>
        </p:grpSpPr>
        <p:sp>
          <p:nvSpPr>
            <p:cNvPr id="83" name="Flowchart: Connector 82">
              <a:extLst>
                <a:ext uri="{FF2B5EF4-FFF2-40B4-BE49-F238E27FC236}">
                  <a16:creationId xmlns:a16="http://schemas.microsoft.com/office/drawing/2014/main" id="{AE2A1A82-4E01-4BAE-B098-D7ADC15125BB}"/>
                </a:ext>
              </a:extLst>
            </p:cNvPr>
            <p:cNvSpPr/>
            <p:nvPr/>
          </p:nvSpPr>
          <p:spPr>
            <a:xfrm>
              <a:off x="10743665" y="1002383"/>
              <a:ext cx="1141604" cy="1068216"/>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6" name="Graphic 15">
              <a:extLst>
                <a:ext uri="{FF2B5EF4-FFF2-40B4-BE49-F238E27FC236}">
                  <a16:creationId xmlns:a16="http://schemas.microsoft.com/office/drawing/2014/main" id="{961CDDA4-D302-4125-80AF-99E72BDEAA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1935" y="1151439"/>
              <a:ext cx="780709" cy="780709"/>
            </a:xfrm>
            <a:prstGeom prst="rect">
              <a:avLst/>
            </a:prstGeom>
          </p:spPr>
        </p:pic>
      </p:grpSp>
      <p:grpSp>
        <p:nvGrpSpPr>
          <p:cNvPr id="30" name="Group 29">
            <a:extLst>
              <a:ext uri="{FF2B5EF4-FFF2-40B4-BE49-F238E27FC236}">
                <a16:creationId xmlns:a16="http://schemas.microsoft.com/office/drawing/2014/main" id="{A5F70091-A89E-47E3-BA37-B020AAF85D35}"/>
              </a:ext>
            </a:extLst>
          </p:cNvPr>
          <p:cNvGrpSpPr/>
          <p:nvPr/>
        </p:nvGrpSpPr>
        <p:grpSpPr>
          <a:xfrm>
            <a:off x="6443284" y="1336511"/>
            <a:ext cx="1522139" cy="1424288"/>
            <a:chOff x="4832463" y="1002383"/>
            <a:chExt cx="1141604" cy="1068216"/>
          </a:xfrm>
        </p:grpSpPr>
        <p:sp>
          <p:nvSpPr>
            <p:cNvPr id="86" name="Flowchart: Connector 85">
              <a:extLst>
                <a:ext uri="{FF2B5EF4-FFF2-40B4-BE49-F238E27FC236}">
                  <a16:creationId xmlns:a16="http://schemas.microsoft.com/office/drawing/2014/main" id="{3E88412B-C63C-4748-B908-77A000FF86D8}"/>
                </a:ext>
              </a:extLst>
            </p:cNvPr>
            <p:cNvSpPr/>
            <p:nvPr/>
          </p:nvSpPr>
          <p:spPr>
            <a:xfrm>
              <a:off x="4832463" y="1002383"/>
              <a:ext cx="1141604" cy="1068216"/>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18" name="Graphic 17">
              <a:extLst>
                <a:ext uri="{FF2B5EF4-FFF2-40B4-BE49-F238E27FC236}">
                  <a16:creationId xmlns:a16="http://schemas.microsoft.com/office/drawing/2014/main" id="{69369435-E76B-4988-BF86-1AE5671E7A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19452" y="1143949"/>
              <a:ext cx="778471" cy="778471"/>
            </a:xfrm>
            <a:prstGeom prst="rect">
              <a:avLst/>
            </a:prstGeom>
          </p:spPr>
        </p:pic>
      </p:grpSp>
      <p:grpSp>
        <p:nvGrpSpPr>
          <p:cNvPr id="33" name="Group 32">
            <a:extLst>
              <a:ext uri="{FF2B5EF4-FFF2-40B4-BE49-F238E27FC236}">
                <a16:creationId xmlns:a16="http://schemas.microsoft.com/office/drawing/2014/main" id="{FFFD274E-2608-47E8-80E5-588BC77D191C}"/>
              </a:ext>
            </a:extLst>
          </p:cNvPr>
          <p:cNvGrpSpPr/>
          <p:nvPr/>
        </p:nvGrpSpPr>
        <p:grpSpPr>
          <a:xfrm>
            <a:off x="3580295" y="1336511"/>
            <a:ext cx="1522139" cy="1424288"/>
            <a:chOff x="2704677" y="1002383"/>
            <a:chExt cx="1141604" cy="1068216"/>
          </a:xfrm>
        </p:grpSpPr>
        <p:sp>
          <p:nvSpPr>
            <p:cNvPr id="80" name="Flowchart: Connector 79">
              <a:extLst>
                <a:ext uri="{FF2B5EF4-FFF2-40B4-BE49-F238E27FC236}">
                  <a16:creationId xmlns:a16="http://schemas.microsoft.com/office/drawing/2014/main" id="{628294E6-755B-457E-8D90-12B17B360781}"/>
                </a:ext>
              </a:extLst>
            </p:cNvPr>
            <p:cNvSpPr/>
            <p:nvPr/>
          </p:nvSpPr>
          <p:spPr>
            <a:xfrm>
              <a:off x="2704677" y="1002383"/>
              <a:ext cx="1141604" cy="1068216"/>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0" name="Graphic 19">
              <a:extLst>
                <a:ext uri="{FF2B5EF4-FFF2-40B4-BE49-F238E27FC236}">
                  <a16:creationId xmlns:a16="http://schemas.microsoft.com/office/drawing/2014/main" id="{D0BF3683-71E9-4697-927D-C0760E1D38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41295" y="1115400"/>
              <a:ext cx="783784" cy="783784"/>
            </a:xfrm>
            <a:prstGeom prst="rect">
              <a:avLst/>
            </a:prstGeom>
          </p:spPr>
        </p:pic>
      </p:grpSp>
      <p:grpSp>
        <p:nvGrpSpPr>
          <p:cNvPr id="28" name="Group 27">
            <a:extLst>
              <a:ext uri="{FF2B5EF4-FFF2-40B4-BE49-F238E27FC236}">
                <a16:creationId xmlns:a16="http://schemas.microsoft.com/office/drawing/2014/main" id="{1BBDCFEC-4BB1-42FC-B4BE-F555C6A707F3}"/>
              </a:ext>
            </a:extLst>
          </p:cNvPr>
          <p:cNvGrpSpPr/>
          <p:nvPr/>
        </p:nvGrpSpPr>
        <p:grpSpPr>
          <a:xfrm>
            <a:off x="11821061" y="1335389"/>
            <a:ext cx="1522139" cy="1424288"/>
            <a:chOff x="8865796" y="1001542"/>
            <a:chExt cx="1141604" cy="1068216"/>
          </a:xfrm>
        </p:grpSpPr>
        <p:sp>
          <p:nvSpPr>
            <p:cNvPr id="92" name="Flowchart: Connector 91">
              <a:extLst>
                <a:ext uri="{FF2B5EF4-FFF2-40B4-BE49-F238E27FC236}">
                  <a16:creationId xmlns:a16="http://schemas.microsoft.com/office/drawing/2014/main" id="{65D1B0CF-B723-4C79-BF59-73A3974A63DF}"/>
                </a:ext>
              </a:extLst>
            </p:cNvPr>
            <p:cNvSpPr/>
            <p:nvPr/>
          </p:nvSpPr>
          <p:spPr>
            <a:xfrm>
              <a:off x="8865796" y="1001542"/>
              <a:ext cx="1141604" cy="1068216"/>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2" name="Graphic 21">
              <a:extLst>
                <a:ext uri="{FF2B5EF4-FFF2-40B4-BE49-F238E27FC236}">
                  <a16:creationId xmlns:a16="http://schemas.microsoft.com/office/drawing/2014/main" id="{95576C87-BF41-4B0A-8245-16E2454841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91851" y="1115400"/>
              <a:ext cx="817607" cy="817607"/>
            </a:xfrm>
            <a:prstGeom prst="rect">
              <a:avLst/>
            </a:prstGeom>
          </p:spPr>
        </p:pic>
      </p:grpSp>
      <p:grpSp>
        <p:nvGrpSpPr>
          <p:cNvPr id="29" name="Group 28">
            <a:extLst>
              <a:ext uri="{FF2B5EF4-FFF2-40B4-BE49-F238E27FC236}">
                <a16:creationId xmlns:a16="http://schemas.microsoft.com/office/drawing/2014/main" id="{ED5ED5F8-89BE-4EE4-8F93-79A0BC9C8DF3}"/>
              </a:ext>
            </a:extLst>
          </p:cNvPr>
          <p:cNvGrpSpPr/>
          <p:nvPr/>
        </p:nvGrpSpPr>
        <p:grpSpPr>
          <a:xfrm>
            <a:off x="9102181" y="1335389"/>
            <a:ext cx="1522139" cy="1424288"/>
            <a:chOff x="6826636" y="1001542"/>
            <a:chExt cx="1141604" cy="1068216"/>
          </a:xfrm>
        </p:grpSpPr>
        <p:sp>
          <p:nvSpPr>
            <p:cNvPr id="89" name="Flowchart: Connector 88">
              <a:extLst>
                <a:ext uri="{FF2B5EF4-FFF2-40B4-BE49-F238E27FC236}">
                  <a16:creationId xmlns:a16="http://schemas.microsoft.com/office/drawing/2014/main" id="{1E901971-3F40-4A3D-9547-3597606798E9}"/>
                </a:ext>
              </a:extLst>
            </p:cNvPr>
            <p:cNvSpPr/>
            <p:nvPr/>
          </p:nvSpPr>
          <p:spPr>
            <a:xfrm>
              <a:off x="6826636" y="1001542"/>
              <a:ext cx="1141604" cy="1068216"/>
            </a:xfrm>
            <a:prstGeom prst="flowChartConnector">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pic>
          <p:nvPicPr>
            <p:cNvPr id="26" name="Picture 25" descr="A close up of a logo&#10;&#10;Description automatically generated">
              <a:extLst>
                <a:ext uri="{FF2B5EF4-FFF2-40B4-BE49-F238E27FC236}">
                  <a16:creationId xmlns:a16="http://schemas.microsoft.com/office/drawing/2014/main" id="{A20140D5-5D40-4532-B570-263C1468D76D}"/>
                </a:ext>
              </a:extLst>
            </p:cNvPr>
            <p:cNvPicPr>
              <a:picLocks noChangeAspect="1"/>
            </p:cNvPicPr>
            <p:nvPr/>
          </p:nvPicPr>
          <p:blipFill>
            <a:blip r:embed="rId13"/>
            <a:stretch>
              <a:fillRect/>
            </a:stretch>
          </p:blipFill>
          <p:spPr>
            <a:xfrm>
              <a:off x="7024364" y="1139529"/>
              <a:ext cx="769348" cy="769348"/>
            </a:xfrm>
            <a:prstGeom prst="rect">
              <a:avLst/>
            </a:prstGeom>
          </p:spPr>
        </p:pic>
      </p:grpSp>
      <p:sp>
        <p:nvSpPr>
          <p:cNvPr id="56" name="TextBox 55">
            <a:extLst>
              <a:ext uri="{FF2B5EF4-FFF2-40B4-BE49-F238E27FC236}">
                <a16:creationId xmlns:a16="http://schemas.microsoft.com/office/drawing/2014/main" id="{4D1EF90D-4A80-4D77-AC60-EAA3F0A29F17}"/>
              </a:ext>
            </a:extLst>
          </p:cNvPr>
          <p:cNvSpPr txBox="1"/>
          <p:nvPr/>
        </p:nvSpPr>
        <p:spPr>
          <a:xfrm>
            <a:off x="1690968" y="146681"/>
            <a:ext cx="9173465" cy="584775"/>
          </a:xfrm>
          <a:prstGeom prst="rect">
            <a:avLst/>
          </a:prstGeom>
          <a:noFill/>
        </p:spPr>
        <p:txBody>
          <a:bodyPr wrap="square" rtlCol="0">
            <a:spAutoFit/>
          </a:bodyPr>
          <a:lstStyle/>
          <a:p>
            <a:pPr defTabSz="1219170"/>
            <a:r>
              <a:rPr lang="en-US" sz="3200" b="1" dirty="0">
                <a:solidFill>
                  <a:prstClr val="white"/>
                </a:solidFill>
                <a:latin typeface="Helvetica" charset="0"/>
                <a:ea typeface="Helvetica" charset="0"/>
                <a:cs typeface="Helvetica" charset="0"/>
              </a:rPr>
              <a:t>Commercial Mailings on EPS – Transactions</a:t>
            </a:r>
          </a:p>
        </p:txBody>
      </p:sp>
      <p:sp>
        <p:nvSpPr>
          <p:cNvPr id="2" name="Rectangle 1"/>
          <p:cNvSpPr/>
          <p:nvPr/>
        </p:nvSpPr>
        <p:spPr>
          <a:xfrm>
            <a:off x="11351246" y="6222894"/>
            <a:ext cx="2318090" cy="1200329"/>
          </a:xfrm>
          <a:prstGeom prst="rect">
            <a:avLst/>
          </a:prstGeom>
        </p:spPr>
        <p:txBody>
          <a:bodyPr wrap="square">
            <a:spAutoFit/>
          </a:bodyPr>
          <a:lstStyle/>
          <a:p>
            <a:r>
              <a:rPr lang="en-US" i="1" dirty="0"/>
              <a:t>ACH Debit transactions are aggregated and deducted at 6PM EST daily. </a:t>
            </a:r>
          </a:p>
        </p:txBody>
      </p:sp>
    </p:spTree>
    <p:extLst>
      <p:ext uri="{BB962C8B-B14F-4D97-AF65-F5344CB8AC3E}">
        <p14:creationId xmlns:p14="http://schemas.microsoft.com/office/powerpoint/2010/main" val="384835154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USP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PS Theme" id="{43D949AC-A431-8647-BAAF-ACE66E3EE322}" vid="{68CCB576-7007-7C47-9B8A-1DC56C9798C4}"/>
    </a:ext>
  </a:ext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USP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PS Theme" id="{43D949AC-A431-8647-BAAF-ACE66E3EE322}" vid="{68CCB576-7007-7C47-9B8A-1DC56C9798C4}"/>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86B9D1D-9925-41F0-819D-0BE5647CFFBA}" vid="{031E5C72-D7B8-40EA-95C2-520B95B430B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4DC70A052A334DB49298B4AAE12C94" ma:contentTypeVersion="9" ma:contentTypeDescription="Create a new document." ma:contentTypeScope="" ma:versionID="238c3302331ea45211aff027f6ca0f17">
  <xsd:schema xmlns:xsd="http://www.w3.org/2001/XMLSchema" xmlns:xs="http://www.w3.org/2001/XMLSchema" xmlns:p="http://schemas.microsoft.com/office/2006/metadata/properties" xmlns:ns3="7b2310fd-303b-4190-92e5-b0d00c579400" xmlns:ns4="9688ef90-2c39-4aad-a441-b88493380047" targetNamespace="http://schemas.microsoft.com/office/2006/metadata/properties" ma:root="true" ma:fieldsID="4d6164a3f7e3773f680c900f8f718ea7" ns3:_="" ns4:_="">
    <xsd:import namespace="7b2310fd-303b-4190-92e5-b0d00c579400"/>
    <xsd:import namespace="9688ef90-2c39-4aad-a441-b8849338004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310fd-303b-4190-92e5-b0d00c5794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88ef90-2c39-4aad-a441-b8849338004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4D0F5E-A635-4383-B700-631CDD4FB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310fd-303b-4190-92e5-b0d00c579400"/>
    <ds:schemaRef ds:uri="9688ef90-2c39-4aad-a441-b88493380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D40C7B-F51F-44E5-92A8-12095AAB6AA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EFF6875-42BF-4FC0-80DB-55696D18E6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3363</TotalTime>
  <Words>4949</Words>
  <Application>Microsoft Office PowerPoint</Application>
  <PresentationFormat>Custom</PresentationFormat>
  <Paragraphs>529</Paragraphs>
  <Slides>28</Slides>
  <Notes>27</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28</vt:i4>
      </vt:variant>
    </vt:vector>
  </HeadingPairs>
  <TitlesOfParts>
    <vt:vector size="50" baseType="lpstr">
      <vt:lpstr>Arial</vt:lpstr>
      <vt:lpstr>Arial Black</vt:lpstr>
      <vt:lpstr>Calibri</vt:lpstr>
      <vt:lpstr>Calibri Light</vt:lpstr>
      <vt:lpstr>Helvetica</vt:lpstr>
      <vt:lpstr>Helvetica Light</vt:lpstr>
      <vt:lpstr>Symbol</vt:lpstr>
      <vt:lpstr>Tahoma</vt:lpstr>
      <vt:lpstr>Times New Roman</vt:lpstr>
      <vt:lpstr>Wingdings</vt:lpstr>
      <vt:lpstr>2_Office Theme</vt:lpstr>
      <vt:lpstr>Office Theme</vt:lpstr>
      <vt:lpstr>3_Office Theme</vt:lpstr>
      <vt:lpstr>1_Office Theme</vt:lpstr>
      <vt:lpstr>4_Office Theme</vt:lpstr>
      <vt:lpstr>5_Office Theme</vt:lpstr>
      <vt:lpstr>6_Office Theme</vt:lpstr>
      <vt:lpstr>7_Office Theme</vt:lpstr>
      <vt:lpstr>8_Office Theme</vt:lpstr>
      <vt:lpstr>1_USPS Theme</vt:lpstr>
      <vt:lpstr>9_Office Theme</vt:lpstr>
      <vt:lpstr>3_USPS Theme</vt:lpstr>
      <vt:lpstr>Enterprise Payment System (EPS)  2021 Industry Sessions</vt:lpstr>
      <vt:lpstr>PowerPoint Presentation</vt:lpstr>
      <vt:lpstr>PowerPoint Presentation</vt:lpstr>
      <vt:lpstr>PowerPoint Presentation</vt:lpstr>
      <vt:lpstr>BEFORE</vt:lpstr>
      <vt:lpstr>PowerPoint Presentation</vt:lpstr>
      <vt:lpstr>PowerPoint Presentation</vt:lpstr>
      <vt:lpstr>PowerPoint Presentation</vt:lpstr>
      <vt:lpstr>PowerPoint Presentation</vt:lpstr>
      <vt:lpstr>Key Points:</vt:lpstr>
      <vt:lpstr>PowerPoint Presentation</vt:lpstr>
      <vt:lpstr>PowerPoint Presentation</vt:lpstr>
      <vt:lpstr>PowerPoint Presentation</vt:lpstr>
      <vt:lpstr>PowerPoint Presentation</vt:lpstr>
      <vt:lpstr>EPS Reporting Features:</vt:lpstr>
      <vt:lpstr>EPS Reporting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Goodwin</dc:creator>
  <cp:lastModifiedBy>Jacobs, Kevin D - Buffalo, NY</cp:lastModifiedBy>
  <cp:revision>145</cp:revision>
  <dcterms:created xsi:type="dcterms:W3CDTF">2020-05-08T15:31:09Z</dcterms:created>
  <dcterms:modified xsi:type="dcterms:W3CDTF">2021-08-19T12:31:05Z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0x0101006D4DC70A052A334DB49298B4AAE12C94</vt:lpwstr>
  </property>
</Properties>
</file>